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81" r:id="rId3"/>
    <p:sldId id="263" r:id="rId4"/>
    <p:sldId id="282" r:id="rId5"/>
    <p:sldId id="283" r:id="rId6"/>
    <p:sldId id="271" r:id="rId7"/>
    <p:sldId id="264" r:id="rId8"/>
    <p:sldId id="266" r:id="rId9"/>
    <p:sldId id="267" r:id="rId10"/>
    <p:sldId id="277" r:id="rId11"/>
    <p:sldId id="268" r:id="rId12"/>
    <p:sldId id="286" r:id="rId13"/>
    <p:sldId id="278" r:id="rId14"/>
    <p:sldId id="279" r:id="rId15"/>
    <p:sldId id="285" r:id="rId16"/>
    <p:sldId id="28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28"/>
    <p:restoredTop sz="94694"/>
  </p:normalViewPr>
  <p:slideViewPr>
    <p:cSldViewPr snapToGrid="0" snapToObjects="1">
      <p:cViewPr varScale="1">
        <p:scale>
          <a:sx n="139" d="100"/>
          <a:sy n="139" d="100"/>
        </p:scale>
        <p:origin x="184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6.tiff>
</file>

<file path=ppt/media/image17.png>
</file>

<file path=ppt/media/image2.tiff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2C90C2-B598-4E4C-B5EF-3F10C2362745}" type="datetimeFigureOut">
              <a:rPr lang="en-US" smtClean="0"/>
              <a:t>7/3/19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05CC46-8C2E-A646-9559-495ACDD99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648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Remove sleuth.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41A64-6227-034B-A225-A8F5410B86D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292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Format as a list and change 2018 to 2019, reducing the reads from 1M from last year to 0.5M, all steps run for </a:t>
            </a:r>
            <a:r>
              <a:rPr lang="en-US" dirty="0" err="1"/>
              <a:t>fastqc</a:t>
            </a:r>
            <a:r>
              <a:rPr lang="en-US" dirty="0"/>
              <a:t> to </a:t>
            </a:r>
            <a:r>
              <a:rPr lang="en-US" dirty="0" err="1"/>
              <a:t>kallisto</a:t>
            </a:r>
            <a:r>
              <a:rPr lang="en-US" dirty="0"/>
              <a:t> finished just use at most 3mins. I save them in /</a:t>
            </a:r>
            <a:r>
              <a:rPr lang="en-US" dirty="0" err="1"/>
              <a:t>PlacentaCourse</a:t>
            </a:r>
            <a:r>
              <a:rPr lang="en-US" dirty="0"/>
              <a:t>/SRR1823638_sub_2019 folder, plus a version of command line file for 2019 by adding a few </a:t>
            </a:r>
            <a:r>
              <a:rPr lang="en-US" dirty="0" err="1"/>
              <a:t>unix</a:t>
            </a:r>
            <a:r>
              <a:rPr lang="en-US" dirty="0"/>
              <a:t> commands as indicated in ppt  next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41A64-6227-034B-A225-A8F5410B86D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837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9CCC1-9252-F540-9EFD-71EC1D6F7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E3523D-3F76-AE4C-B29F-23678AC69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46923-6367-5749-B5A2-FAA2DADFE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24122-14A0-9848-92F1-2CC0BF49F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D405A-98C0-1547-8EB6-2E5A58C43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73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81854-EA2A-3743-844C-FFEF98D07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F2F254-0A25-C14C-8B36-5B924862F5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50448-9E83-E841-AABF-A83B848F9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AE613-0FA8-7C46-8F72-BF0B6C0AE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7C0C7-4483-1346-B5C4-EDD5B4CBA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7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AB0E8C-E61F-C04D-A3F1-A4201D3DAB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716415-D9B7-4647-93C1-81B30C7E94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D9567-2EEB-3C4E-9E20-16A2A3F34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EAA2C-64BE-714A-9F7F-14C8B18F0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8F5E8-1C2F-284B-885D-4B010F237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03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43026-D76D-4847-9D62-DDB0F774B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96F9A-69C3-FD4C-A39E-1F5289A6F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3DC6A-ED84-D245-BDB8-D2DDC86B6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9681A-3944-C94F-86A5-7059BD1DE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F1484-B165-8543-8E46-617154EE1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48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E27C5-9270-D74E-A771-F971D84B6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A44326-C577-EC49-8194-8435B1268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B2852-6B13-454B-9ACA-956AA18A0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4F2E1-4FD9-2944-AD5D-4DD0AD3D0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54F18-29BF-724E-A3C1-A05F2DB22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1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305F9-96A8-B24F-8936-E764F4D47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8BE29-45A0-F045-BE97-AE73C95EA6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D3FE2-22A3-064A-9A6D-FC67E8FE3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F79E7-4D0A-4545-9994-CE405545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96A6E0-0BB9-1B45-AE8D-3E4DE5021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1848C-A2CF-9143-A01C-60F65DB06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02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DB578-A92F-9040-8AE5-52C0E409E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32C4B4-D954-9543-9122-1AB169BC6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DD801-3EA9-CF46-90C1-DDC7C8F15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26686E-1946-1349-9573-3946A3E11A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6FF34C-C3C2-3E41-BEE5-00D935D42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1988E0-FBA3-C049-AB9F-620B7E9D2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84CC0-44AF-1C47-B53E-23C1E92A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337213-AD90-2947-AC9E-B36402C75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86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5405F-CD67-3D44-8EBA-96C124F3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32C91B-77FD-024C-AD40-0F0B73F5A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3F53CC-4FC9-6F45-AC34-62E5D16C2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EC8092-8E89-C645-9F84-90556D9B2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79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5D7F9E-3CB6-AA4F-A06E-F1D4BFC49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C65C31-2F73-AC4B-BBAB-3CB635070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CA06D-AF01-5545-AEC6-D84A4D9E7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91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357C8-3F10-5D4C-8247-64A535E8C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8780A-A4D4-9D4D-A135-D0A49BFCB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E5D2EC-657A-AC43-9613-2C3F1E7CD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2CB7CC-5A9C-CD44-8895-564A3698C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010F0-37E5-CF42-B32C-853356042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17E61-AC64-FA4A-91B2-578A93ECF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6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7CD93-36FA-8C49-9695-E5B73DB5A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9D400B-A7D9-384E-AD54-BA2C213474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7123D1-57CF-F34C-BE08-EBAF6DC8A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CDD0CB-ED7B-B743-9798-D1CC0CAFC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67C0FF-F9AE-B04D-996F-97C295CCA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975BBD-B77E-B242-85BD-38BC0C5EF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582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F19E98-AE32-094F-9E2B-D7F962201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46F13-03BB-AE4C-A685-4E3CEF079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2C065-EC44-454E-A2ED-781701D6DD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DD6F1-22E1-1040-AA2F-194DA61F2378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D5EF9-1469-CE43-8113-934BD9BAEB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F4563-36C3-E84F-A8B9-B7F067864D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3E1DD-BF4D-4046-A8CD-515903B33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381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mailto:xz289@cam.ac.uk" TargetMode="External"/><Relationship Id="rId3" Type="http://schemas.openxmlformats.org/officeDocument/2006/relationships/image" Target="../media/image8.png"/><Relationship Id="rId7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hyperlink" Target="mailto:mn367@cam.ac.uk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hyperlink" Target="mailto:mn367@cam.ac.u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xz289@cam.ac.uk" TargetMode="External"/><Relationship Id="rId5" Type="http://schemas.openxmlformats.org/officeDocument/2006/relationships/hyperlink" Target="mailto:rsh46@cam.ac.uk)" TargetMode="Externa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mailto:xz289@cam.ac.uk" TargetMode="External"/><Relationship Id="rId3" Type="http://schemas.openxmlformats.org/officeDocument/2006/relationships/image" Target="../media/image14.emf"/><Relationship Id="rId7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tiff"/><Relationship Id="rId4" Type="http://schemas.openxmlformats.org/officeDocument/2006/relationships/image" Target="../media/image15.emf"/><Relationship Id="rId9" Type="http://schemas.openxmlformats.org/officeDocument/2006/relationships/hyperlink" Target="mailto:mn367@cam.ac.uk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mailto:mn367@cam.ac.uk" TargetMode="External"/><Relationship Id="rId3" Type="http://schemas.openxmlformats.org/officeDocument/2006/relationships/image" Target="../media/image3.png"/><Relationship Id="rId7" Type="http://schemas.openxmlformats.org/officeDocument/2006/relationships/hyperlink" Target="mailto:xz289@cam.ac.u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rsh46@cam.ac.uk)" TargetMode="External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mn367@cam.ac.uk" TargetMode="External"/><Relationship Id="rId5" Type="http://schemas.openxmlformats.org/officeDocument/2006/relationships/hyperlink" Target="mailto:xz289@cam.ac.uk" TargetMode="External"/><Relationship Id="rId4" Type="http://schemas.openxmlformats.org/officeDocument/2006/relationships/hyperlink" Target="mailto:rsh46@cam.ac.uk)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mn367@cam.ac.uk" TargetMode="External"/><Relationship Id="rId5" Type="http://schemas.openxmlformats.org/officeDocument/2006/relationships/hyperlink" Target="mailto:xz289@cam.ac.uk" TargetMode="External"/><Relationship Id="rId4" Type="http://schemas.openxmlformats.org/officeDocument/2006/relationships/hyperlink" Target="mailto:rsh46@cam.ac.uk)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rsh46@cam.ac.uk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n367@cam.ac.uk" TargetMode="External"/><Relationship Id="rId4" Type="http://schemas.openxmlformats.org/officeDocument/2006/relationships/hyperlink" Target="mailto:xz289@cam.ac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5742811"/>
            <a:ext cx="12192000" cy="1115189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10" y="217079"/>
            <a:ext cx="1994823" cy="193248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-27199" y="25713"/>
            <a:ext cx="12192000" cy="2383971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714172" y="351281"/>
            <a:ext cx="87254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rgbClr val="7030A0"/>
                </a:solidFill>
              </a:rPr>
              <a:t>Placental Bioinformatics Course  </a:t>
            </a:r>
          </a:p>
          <a:p>
            <a:pPr algn="ctr"/>
            <a:r>
              <a:rPr lang="en-GB" sz="4000" b="1" dirty="0">
                <a:solidFill>
                  <a:srgbClr val="7030A0"/>
                </a:solidFill>
              </a:rPr>
              <a:t>Practical</a:t>
            </a:r>
          </a:p>
          <a:p>
            <a:r>
              <a:rPr lang="en-GB" sz="4000" b="1" dirty="0">
                <a:solidFill>
                  <a:srgbClr val="7030A0"/>
                </a:solidFill>
              </a:rPr>
              <a:t> 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3309" y="2797387"/>
            <a:ext cx="2919838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Russell S. Hamilton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rsh46@cam.ac.uk</a:t>
            </a:r>
          </a:p>
          <a:p>
            <a:r>
              <a:rPr lang="en-GB" dirty="0">
                <a:solidFill>
                  <a:srgbClr val="7030A0"/>
                </a:solidFill>
              </a:rPr>
              <a:t>Twitter:	@</a:t>
            </a:r>
            <a:r>
              <a:rPr lang="en-GB" dirty="0" err="1">
                <a:solidFill>
                  <a:srgbClr val="7030A0"/>
                </a:solidFill>
              </a:rPr>
              <a:t>drrshamilton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45863" y="5863330"/>
            <a:ext cx="91786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License: 	Attribution-Non Commercial-Share Alike CC BY-NC-SA ( https://creativecommons.org/licenses/by-nc-sa/ )</a:t>
            </a:r>
          </a:p>
          <a:p>
            <a:r>
              <a:rPr lang="en-GB" sz="1200" dirty="0"/>
              <a:t>	</a:t>
            </a:r>
            <a:r>
              <a:rPr lang="en-GB" sz="900" dirty="0"/>
              <a:t>Attribution:	You must give appropriate credit, provide a link to the license, and indicate if changes were made. </a:t>
            </a:r>
          </a:p>
          <a:p>
            <a:r>
              <a:rPr lang="en-GB" sz="900" dirty="0"/>
              <a:t>		You may do so in any reasonable manner, but not in any way that suggests the licensor endorses you or your use.</a:t>
            </a:r>
          </a:p>
          <a:p>
            <a:r>
              <a:rPr lang="en-GB" sz="900" dirty="0"/>
              <a:t>	</a:t>
            </a:r>
            <a:r>
              <a:rPr lang="en-GB" sz="900" dirty="0" err="1"/>
              <a:t>NonCommercial</a:t>
            </a:r>
            <a:r>
              <a:rPr lang="en-GB" sz="900" dirty="0"/>
              <a:t>:	You may not use the material for commercial purposes.</a:t>
            </a:r>
          </a:p>
          <a:p>
            <a:r>
              <a:rPr lang="en-GB" sz="900" dirty="0"/>
              <a:t>	</a:t>
            </a:r>
            <a:r>
              <a:rPr lang="en-GB" sz="900" dirty="0" err="1"/>
              <a:t>ShareAlike</a:t>
            </a:r>
            <a:r>
              <a:rPr lang="en-GB" sz="900" dirty="0"/>
              <a:t>:	If you remix, transform, or build upon the material, you must distribute your contributions under the same license as the original.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46" y="6041571"/>
            <a:ext cx="1629691" cy="5668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027677" y="6463494"/>
            <a:ext cx="2137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Courier" charset="0"/>
                <a:ea typeface="Courier" charset="0"/>
                <a:cs typeface="Courier" charset="0"/>
              </a:rPr>
              <a:t>Version 0.1: 20190619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09596" y="2812129"/>
            <a:ext cx="2797241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Xiaohui Zhao</a:t>
            </a: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xz289@cam.ac.uk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C91A72-ED4A-FE4E-B76A-DA6CC9843651}"/>
              </a:ext>
            </a:extLst>
          </p:cNvPr>
          <p:cNvSpPr txBox="1"/>
          <p:nvPr/>
        </p:nvSpPr>
        <p:spPr>
          <a:xfrm>
            <a:off x="8173287" y="2817160"/>
            <a:ext cx="2912720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7030A0"/>
                </a:solidFill>
              </a:rPr>
              <a:t>Dr </a:t>
            </a:r>
            <a:r>
              <a:rPr lang="en-GB" sz="2400" dirty="0" err="1">
                <a:solidFill>
                  <a:srgbClr val="7030A0"/>
                </a:solidFill>
              </a:rPr>
              <a:t>Malwina</a:t>
            </a:r>
            <a:r>
              <a:rPr lang="en-GB" sz="2400" dirty="0">
                <a:solidFill>
                  <a:srgbClr val="7030A0"/>
                </a:solidFill>
              </a:rPr>
              <a:t> </a:t>
            </a:r>
            <a:r>
              <a:rPr lang="en-GB" sz="2400" dirty="0" err="1">
                <a:solidFill>
                  <a:srgbClr val="7030A0"/>
                </a:solidFill>
              </a:rPr>
              <a:t>Prater</a:t>
            </a:r>
            <a:endParaRPr lang="en-GB" sz="2400" dirty="0">
              <a:solidFill>
                <a:srgbClr val="7030A0"/>
              </a:solidFill>
            </a:endParaRPr>
          </a:p>
          <a:p>
            <a:endParaRPr lang="en-GB" sz="700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Email:	mn367@cam.ac.uk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B11052-0902-FE44-AF8F-7F15493BE842}"/>
              </a:ext>
            </a:extLst>
          </p:cNvPr>
          <p:cNvSpPr txBox="1"/>
          <p:nvPr/>
        </p:nvSpPr>
        <p:spPr>
          <a:xfrm>
            <a:off x="723309" y="4702227"/>
            <a:ext cx="565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Course Materials:</a:t>
            </a:r>
          </a:p>
          <a:p>
            <a:r>
              <a:rPr lang="en-GB" dirty="0">
                <a:solidFill>
                  <a:srgbClr val="7030A0"/>
                </a:solidFill>
              </a:rPr>
              <a:t>https://</a:t>
            </a:r>
            <a:r>
              <a:rPr lang="en-GB" dirty="0" err="1">
                <a:solidFill>
                  <a:srgbClr val="7030A0"/>
                </a:solidFill>
              </a:rPr>
              <a:t>github.com</a:t>
            </a:r>
            <a:r>
              <a:rPr lang="en-GB" dirty="0">
                <a:solidFill>
                  <a:srgbClr val="7030A0"/>
                </a:solidFill>
              </a:rPr>
              <a:t>/CTR-BFX/2019-PlacentalBiologyCourse</a:t>
            </a:r>
          </a:p>
        </p:txBody>
      </p:sp>
    </p:spTree>
    <p:extLst>
      <p:ext uri="{BB962C8B-B14F-4D97-AF65-F5344CB8AC3E}">
        <p14:creationId xmlns:p14="http://schemas.microsoft.com/office/powerpoint/2010/main" val="2595241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757322" y="101031"/>
            <a:ext cx="8971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7030A0"/>
                </a:solidFill>
              </a:rPr>
              <a:t>RNA-Seq Mapping Metrics: Counts Vs FPKM Vs TPM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47" y="1964179"/>
            <a:ext cx="848988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rgbClr val="7030A0"/>
                </a:solidFill>
              </a:rPr>
              <a:t>Counts</a:t>
            </a:r>
          </a:p>
          <a:p>
            <a:r>
              <a:rPr lang="en-GB" sz="2000" dirty="0"/>
              <a:t>	The number of reads mapping to a transcript or gene</a:t>
            </a:r>
          </a:p>
          <a:p>
            <a:r>
              <a:rPr lang="en-GB" sz="2000" dirty="0"/>
              <a:t>	Longer transcripts will generally have more mapped reads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b="1" dirty="0">
                <a:solidFill>
                  <a:srgbClr val="7030A0"/>
                </a:solidFill>
              </a:rPr>
              <a:t>FPKM</a:t>
            </a:r>
            <a:r>
              <a:rPr lang="en-GB" sz="2000" dirty="0">
                <a:solidFill>
                  <a:srgbClr val="7030A0"/>
                </a:solidFill>
              </a:rPr>
              <a:t> (</a:t>
            </a:r>
            <a:r>
              <a:rPr lang="en-GB" sz="2000" b="1" dirty="0">
                <a:solidFill>
                  <a:srgbClr val="7030A0"/>
                </a:solidFill>
              </a:rPr>
              <a:t>F</a:t>
            </a:r>
            <a:r>
              <a:rPr lang="en-GB" sz="2000" dirty="0">
                <a:solidFill>
                  <a:srgbClr val="7030A0"/>
                </a:solidFill>
              </a:rPr>
              <a:t>ragments </a:t>
            </a:r>
            <a:r>
              <a:rPr lang="en-GB" sz="2000" b="1" dirty="0">
                <a:solidFill>
                  <a:srgbClr val="7030A0"/>
                </a:solidFill>
              </a:rPr>
              <a:t>P</a:t>
            </a:r>
            <a:r>
              <a:rPr lang="en-GB" sz="2000" dirty="0">
                <a:solidFill>
                  <a:srgbClr val="7030A0"/>
                </a:solidFill>
              </a:rPr>
              <a:t>er </a:t>
            </a:r>
            <a:r>
              <a:rPr lang="en-GB" sz="2000" b="1" dirty="0" err="1">
                <a:solidFill>
                  <a:srgbClr val="7030A0"/>
                </a:solidFill>
              </a:rPr>
              <a:t>K</a:t>
            </a:r>
            <a:r>
              <a:rPr lang="en-GB" sz="2000" dirty="0" err="1">
                <a:solidFill>
                  <a:srgbClr val="7030A0"/>
                </a:solidFill>
              </a:rPr>
              <a:t>ilobase</a:t>
            </a:r>
            <a:r>
              <a:rPr lang="en-GB" sz="2000" dirty="0">
                <a:solidFill>
                  <a:srgbClr val="7030A0"/>
                </a:solidFill>
              </a:rPr>
              <a:t> of transcript per </a:t>
            </a:r>
            <a:r>
              <a:rPr lang="en-GB" sz="2000" b="1" dirty="0">
                <a:solidFill>
                  <a:srgbClr val="7030A0"/>
                </a:solidFill>
              </a:rPr>
              <a:t>M</a:t>
            </a:r>
            <a:r>
              <a:rPr lang="en-GB" sz="2000" dirty="0">
                <a:solidFill>
                  <a:srgbClr val="7030A0"/>
                </a:solidFill>
              </a:rPr>
              <a:t>illion mapped reads)</a:t>
            </a:r>
          </a:p>
          <a:p>
            <a:r>
              <a:rPr lang="en-GB" sz="2000" dirty="0"/>
              <a:t>	Normalises the counts for the length of the transcript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b="1" dirty="0">
                <a:solidFill>
                  <a:srgbClr val="7030A0"/>
                </a:solidFill>
              </a:rPr>
              <a:t>TPM</a:t>
            </a:r>
            <a:r>
              <a:rPr lang="en-GB" sz="2000" dirty="0">
                <a:solidFill>
                  <a:srgbClr val="7030A0"/>
                </a:solidFill>
              </a:rPr>
              <a:t> (</a:t>
            </a:r>
            <a:r>
              <a:rPr lang="en-GB" sz="2000" b="1" dirty="0">
                <a:solidFill>
                  <a:srgbClr val="7030A0"/>
                </a:solidFill>
              </a:rPr>
              <a:t>T</a:t>
            </a:r>
            <a:r>
              <a:rPr lang="en-GB" sz="2000" dirty="0">
                <a:solidFill>
                  <a:srgbClr val="7030A0"/>
                </a:solidFill>
              </a:rPr>
              <a:t>ranscripts </a:t>
            </a:r>
            <a:r>
              <a:rPr lang="en-GB" sz="2000" b="1" dirty="0">
                <a:solidFill>
                  <a:srgbClr val="7030A0"/>
                </a:solidFill>
              </a:rPr>
              <a:t>P</a:t>
            </a:r>
            <a:r>
              <a:rPr lang="en-GB" sz="2000" dirty="0">
                <a:solidFill>
                  <a:srgbClr val="7030A0"/>
                </a:solidFill>
              </a:rPr>
              <a:t>er </a:t>
            </a:r>
            <a:r>
              <a:rPr lang="en-GB" sz="2000" b="1" dirty="0">
                <a:solidFill>
                  <a:srgbClr val="7030A0"/>
                </a:solidFill>
              </a:rPr>
              <a:t>M</a:t>
            </a:r>
            <a:r>
              <a:rPr lang="en-GB" sz="2000" dirty="0">
                <a:solidFill>
                  <a:srgbClr val="7030A0"/>
                </a:solidFill>
              </a:rPr>
              <a:t>illion)</a:t>
            </a:r>
          </a:p>
          <a:p>
            <a:r>
              <a:rPr lang="en-GB" sz="2000" dirty="0"/>
              <a:t>	Measurement of the proportion of transcripts in your pool of RNA</a:t>
            </a:r>
          </a:p>
          <a:p>
            <a:r>
              <a:rPr lang="en-GB" sz="2000" dirty="0"/>
              <a:t>	</a:t>
            </a:r>
          </a:p>
        </p:txBody>
      </p:sp>
      <p:sp>
        <p:nvSpPr>
          <p:cNvPr id="12" name="Right Brace 11"/>
          <p:cNvSpPr/>
          <p:nvPr/>
        </p:nvSpPr>
        <p:spPr>
          <a:xfrm>
            <a:off x="8596691" y="1964179"/>
            <a:ext cx="335038" cy="3688216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8931729" y="2377126"/>
            <a:ext cx="28683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None of these are for comparing across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Sample normalisation required  as performed by DESeq2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err="1"/>
              <a:t>Kallisto</a:t>
            </a:r>
            <a:r>
              <a:rPr lang="en-GB" sz="2000" dirty="0"/>
              <a:t> output with counts and TPM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370307-52CC-0A47-882F-064C9290D6E8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10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958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872588" y="174199"/>
            <a:ext cx="19639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 err="1">
                <a:solidFill>
                  <a:srgbClr val="7030A0"/>
                </a:solidFill>
              </a:rPr>
              <a:t>MultiQC</a:t>
            </a:r>
            <a:endParaRPr lang="en-GB" sz="4000" b="1" dirty="0">
              <a:solidFill>
                <a:srgbClr val="7030A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3091" y="1152329"/>
            <a:ext cx="116921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err="1"/>
              <a:t>MultiQC</a:t>
            </a:r>
            <a:r>
              <a:rPr lang="en-GB" sz="2000" b="1" dirty="0"/>
              <a:t>	</a:t>
            </a:r>
            <a:r>
              <a:rPr lang="en-GB" sz="2000" dirty="0"/>
              <a:t>	Aggregate results from bioinformatics analyses across many samples into a single report</a:t>
            </a:r>
          </a:p>
          <a:p>
            <a:r>
              <a:rPr lang="en-GB" sz="2000" b="1" dirty="0"/>
              <a:t>Version</a:t>
            </a:r>
            <a:r>
              <a:rPr lang="en-GB" sz="2000" dirty="0"/>
              <a:t>		</a:t>
            </a:r>
            <a:r>
              <a:rPr lang="hr-HR" sz="2000" dirty="0"/>
              <a:t>1.1dev </a:t>
            </a:r>
          </a:p>
          <a:p>
            <a:r>
              <a:rPr lang="en-GB" sz="2000" b="1" dirty="0"/>
              <a:t>Download</a:t>
            </a:r>
            <a:r>
              <a:rPr lang="en-GB" sz="2000" dirty="0"/>
              <a:t>	http://</a:t>
            </a:r>
            <a:r>
              <a:rPr lang="en-GB" sz="2000" dirty="0" err="1"/>
              <a:t>multiqc.info</a:t>
            </a:r>
            <a:r>
              <a:rPr lang="en-GB" sz="2000" dirty="0"/>
              <a:t>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2915" y="2330858"/>
            <a:ext cx="9889246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Terminal:</a:t>
            </a:r>
          </a:p>
          <a:p>
            <a:endParaRPr lang="en-GB" dirty="0"/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	$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multiqc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-f 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"Placental Biology Course 2018" 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		--filename ”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PlacentalBiologyCourse.multiqc_report.html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" .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	</a:t>
            </a: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	</a:t>
            </a: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ea typeface="Courier" charset="0"/>
                <a:cs typeface="Courier" charset="0"/>
              </a:rPr>
              <a:t>Output: </a:t>
            </a:r>
            <a:r>
              <a:rPr lang="en-US" sz="2000" dirty="0">
                <a:highlight>
                  <a:srgbClr val="00FF00"/>
                </a:highlight>
                <a:ea typeface="Courier" charset="0"/>
                <a:cs typeface="Courier" charset="0"/>
              </a:rPr>
              <a:t>(link: http://ctr-</a:t>
            </a:r>
            <a:r>
              <a:rPr lang="en-US" sz="2000" dirty="0" err="1">
                <a:highlight>
                  <a:srgbClr val="00FF00"/>
                </a:highlight>
                <a:ea typeface="Courier" charset="0"/>
                <a:cs typeface="Courier" charset="0"/>
              </a:rPr>
              <a:t>web.pdn.cam.ac.uk</a:t>
            </a:r>
            <a:r>
              <a:rPr lang="en-US" sz="2000" dirty="0">
                <a:highlight>
                  <a:srgbClr val="00FF00"/>
                </a:highlight>
                <a:ea typeface="Courier" charset="0"/>
                <a:cs typeface="Courier" charset="0"/>
              </a:rPr>
              <a:t>/</a:t>
            </a:r>
            <a:r>
              <a:rPr lang="en-US" sz="2000" dirty="0" err="1">
                <a:highlight>
                  <a:srgbClr val="00FF00"/>
                </a:highlight>
                <a:ea typeface="Courier" charset="0"/>
                <a:cs typeface="Courier" charset="0"/>
              </a:rPr>
              <a:t>multiqc.html</a:t>
            </a:r>
            <a:r>
              <a:rPr lang="en-US" sz="2000" dirty="0">
                <a:highlight>
                  <a:srgbClr val="00FF00"/>
                </a:highlight>
                <a:ea typeface="Courier" charset="0"/>
                <a:cs typeface="Courier" charset="0"/>
              </a:rPr>
              <a:t>)</a:t>
            </a:r>
          </a:p>
          <a:p>
            <a:endParaRPr lang="en-GB" sz="2000" dirty="0"/>
          </a:p>
          <a:p>
            <a:r>
              <a:rPr lang="en-GB" sz="2000" dirty="0"/>
              <a:t>	</a:t>
            </a:r>
            <a:r>
              <a:rPr lang="en-GB" sz="2000" i="1" dirty="0"/>
              <a:t>HTML Report				</a:t>
            </a:r>
          </a:p>
          <a:p>
            <a:r>
              <a:rPr lang="en-GB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PlacentalBiologyCourse.multiqc_report.html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PlacentalBiologyCourse.multiqc_report_data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GB" dirty="0">
                <a:latin typeface="Courier" charset="0"/>
                <a:ea typeface="Courier" charset="0"/>
                <a:cs typeface="Courier" charset="0"/>
              </a:rPr>
              <a:t>		</a:t>
            </a:r>
          </a:p>
        </p:txBody>
      </p:sp>
      <p:sp>
        <p:nvSpPr>
          <p:cNvPr id="9" name="Right Brace 8"/>
          <p:cNvSpPr/>
          <p:nvPr/>
        </p:nvSpPr>
        <p:spPr>
          <a:xfrm rot="16200000">
            <a:off x="2725223" y="2636598"/>
            <a:ext cx="215073" cy="362752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2542725" y="2446221"/>
            <a:ext cx="20186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Overwrite existing report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30076" y="3728315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>
                <a:solidFill>
                  <a:schemeClr val="accent5"/>
                </a:solidFill>
              </a:rPr>
              <a:t>Output filename</a:t>
            </a:r>
            <a:endParaRPr lang="en-GB" sz="1400" dirty="0">
              <a:solidFill>
                <a:schemeClr val="accent5"/>
              </a:solidFill>
            </a:endParaRPr>
          </a:p>
        </p:txBody>
      </p:sp>
      <p:sp>
        <p:nvSpPr>
          <p:cNvPr id="13" name="Right Brace 12"/>
          <p:cNvSpPr/>
          <p:nvPr/>
        </p:nvSpPr>
        <p:spPr>
          <a:xfrm rot="16200000">
            <a:off x="5331595" y="501636"/>
            <a:ext cx="215073" cy="4632675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086685" y="2432248"/>
            <a:ext cx="17461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A title for your report</a:t>
            </a:r>
          </a:p>
        </p:txBody>
      </p:sp>
      <p:sp>
        <p:nvSpPr>
          <p:cNvPr id="15" name="Right Brace 14"/>
          <p:cNvSpPr/>
          <p:nvPr/>
        </p:nvSpPr>
        <p:spPr>
          <a:xfrm rot="5400000">
            <a:off x="5898485" y="-80300"/>
            <a:ext cx="215073" cy="7490845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ight Brace 15"/>
          <p:cNvSpPr/>
          <p:nvPr/>
        </p:nvSpPr>
        <p:spPr>
          <a:xfrm rot="5400000">
            <a:off x="9882648" y="3483747"/>
            <a:ext cx="215073" cy="362752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9440333" y="3765904"/>
            <a:ext cx="2709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“.” Is a special Linux symbol which means the current directory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EA9295-268C-664E-AF2B-AE649244EB75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11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9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648A2-83BA-4C47-9D7B-72D2D886C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36822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Experimental Design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EB4C27-B1F0-F44D-BD5F-B1714EE51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006" y="987544"/>
            <a:ext cx="7389339" cy="55696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35FA61-2856-B847-B01C-E56AA282E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12" y="-1"/>
            <a:ext cx="1192693" cy="98754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6935557-14C2-D54F-87B8-7B3CB9EBC4DC}"/>
              </a:ext>
            </a:extLst>
          </p:cNvPr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6539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55277" y="14454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2421637" y="61055"/>
            <a:ext cx="7535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rgbClr val="7030A0"/>
                </a:solidFill>
              </a:rPr>
              <a:t>QC </a:t>
            </a:r>
            <a:r>
              <a:rPr lang="en-GB" sz="4000" b="1" dirty="0" err="1">
                <a:solidFill>
                  <a:srgbClr val="7030A0"/>
                </a:solidFill>
              </a:rPr>
              <a:t>Fastq</a:t>
            </a:r>
            <a:r>
              <a:rPr lang="en-GB" sz="4000" b="1" dirty="0">
                <a:solidFill>
                  <a:srgbClr val="7030A0"/>
                </a:solidFill>
              </a:rPr>
              <a:t> Files---- Batch Effects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80" y="1548737"/>
            <a:ext cx="5249624" cy="216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40" y="4108028"/>
            <a:ext cx="5232104" cy="216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433" y="4108028"/>
            <a:ext cx="5192138" cy="216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277" y="1548737"/>
            <a:ext cx="5242450" cy="2160000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 rot="1296545">
            <a:off x="4901072" y="2032897"/>
            <a:ext cx="831356" cy="1758474"/>
          </a:xfrm>
          <a:prstGeom prst="ellipse">
            <a:avLst/>
          </a:prstGeom>
          <a:noFill/>
          <a:ln w="317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/>
          <p:cNvSpPr/>
          <p:nvPr/>
        </p:nvSpPr>
        <p:spPr>
          <a:xfrm rot="2209153">
            <a:off x="2033320" y="2526003"/>
            <a:ext cx="879527" cy="1272838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4606488" y="2337588"/>
            <a:ext cx="909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Yolk sac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79927" y="2727468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Placenta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0021" y="977146"/>
            <a:ext cx="46882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Sample groups have different read lengths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582056" y="989463"/>
            <a:ext cx="5215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Some Placenta samples have low quality scores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3429" y="3837069"/>
            <a:ext cx="416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There are adapters in both sample groups</a:t>
            </a:r>
          </a:p>
        </p:txBody>
      </p:sp>
      <p:sp>
        <p:nvSpPr>
          <p:cNvPr id="20" name="Oval 19"/>
          <p:cNvSpPr/>
          <p:nvPr/>
        </p:nvSpPr>
        <p:spPr>
          <a:xfrm rot="4883794">
            <a:off x="5074804" y="5499194"/>
            <a:ext cx="381771" cy="968622"/>
          </a:xfrm>
          <a:prstGeom prst="ellipse">
            <a:avLst/>
          </a:prstGeom>
          <a:noFill/>
          <a:ln w="317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/>
          <p:cNvSpPr/>
          <p:nvPr/>
        </p:nvSpPr>
        <p:spPr>
          <a:xfrm rot="2209153">
            <a:off x="2033320" y="5210050"/>
            <a:ext cx="879527" cy="1272838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/>
          <p:cNvSpPr txBox="1"/>
          <p:nvPr/>
        </p:nvSpPr>
        <p:spPr>
          <a:xfrm>
            <a:off x="4557308" y="5480707"/>
            <a:ext cx="909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Yolk sac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405071" y="5296041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Placenta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12D9D87-BE8F-8A4A-8720-232324617139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7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8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9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13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73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405096" y="66591"/>
            <a:ext cx="33362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7030A0"/>
                </a:solidFill>
              </a:rPr>
              <a:t>QC Alignments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66" y="3821230"/>
            <a:ext cx="5995601" cy="23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37" y="1226295"/>
            <a:ext cx="5950730" cy="2340000"/>
          </a:xfrm>
          <a:prstGeom prst="rect">
            <a:avLst/>
          </a:prstGeom>
        </p:spPr>
      </p:pic>
      <p:sp>
        <p:nvSpPr>
          <p:cNvPr id="13" name="Right Brace 12"/>
          <p:cNvSpPr/>
          <p:nvPr/>
        </p:nvSpPr>
        <p:spPr>
          <a:xfrm>
            <a:off x="6561667" y="4043610"/>
            <a:ext cx="118533" cy="609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ight Brace 13"/>
          <p:cNvSpPr/>
          <p:nvPr/>
        </p:nvSpPr>
        <p:spPr>
          <a:xfrm>
            <a:off x="6561667" y="4695542"/>
            <a:ext cx="118533" cy="104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6680200" y="4163699"/>
            <a:ext cx="92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Yolk Sac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80200" y="5020565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Placenta</a:t>
            </a:r>
          </a:p>
        </p:txBody>
      </p:sp>
      <p:sp>
        <p:nvSpPr>
          <p:cNvPr id="17" name="Right Brace 16"/>
          <p:cNvSpPr/>
          <p:nvPr/>
        </p:nvSpPr>
        <p:spPr>
          <a:xfrm>
            <a:off x="7614497" y="4695542"/>
            <a:ext cx="118533" cy="104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7783298" y="4473097"/>
            <a:ext cx="16311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Harsher trimming, more reads removed </a:t>
            </a:r>
            <a:r>
              <a:rPr lang="en-GB"/>
              <a:t>/ trimmed</a:t>
            </a:r>
          </a:p>
        </p:txBody>
      </p:sp>
      <p:sp>
        <p:nvSpPr>
          <p:cNvPr id="19" name="Right Brace 18"/>
          <p:cNvSpPr/>
          <p:nvPr/>
        </p:nvSpPr>
        <p:spPr>
          <a:xfrm>
            <a:off x="6561667" y="1471075"/>
            <a:ext cx="118533" cy="609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ight Brace 19"/>
          <p:cNvSpPr/>
          <p:nvPr/>
        </p:nvSpPr>
        <p:spPr>
          <a:xfrm>
            <a:off x="6561667" y="2123007"/>
            <a:ext cx="118533" cy="10414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/>
          <p:cNvSpPr txBox="1"/>
          <p:nvPr/>
        </p:nvSpPr>
        <p:spPr>
          <a:xfrm>
            <a:off x="6680200" y="1591164"/>
            <a:ext cx="92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Yolk Sac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80200" y="2448030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Placenta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8256199" y="1803821"/>
            <a:ext cx="3496135" cy="2108748"/>
          </a:xfrm>
          <a:prstGeom prst="roundRect">
            <a:avLst>
              <a:gd name="adj" fmla="val 3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sz="1600" i="1" dirty="0"/>
              <a:t>Why do you never see 100% alignment?</a:t>
            </a:r>
            <a:endParaRPr lang="en-GB" sz="1600" dirty="0"/>
          </a:p>
          <a:p>
            <a:pPr algn="ctr"/>
            <a:endParaRPr lang="en-GB" sz="1600" dirty="0"/>
          </a:p>
          <a:p>
            <a:pPr marL="285750" indent="-285750">
              <a:buFont typeface="Arial" charset="0"/>
              <a:buChar char="•"/>
            </a:pPr>
            <a:r>
              <a:rPr lang="en-GB" sz="1600" dirty="0"/>
              <a:t>Incomplete reference genomes / transcriptomes</a:t>
            </a:r>
          </a:p>
          <a:p>
            <a:pPr marL="285750" indent="-285750">
              <a:buFont typeface="Arial" charset="0"/>
              <a:buChar char="•"/>
            </a:pPr>
            <a:endParaRPr lang="en-GB" sz="1600" dirty="0"/>
          </a:p>
          <a:p>
            <a:pPr marL="285750" indent="-285750">
              <a:buFont typeface="Arial" charset="0"/>
              <a:buChar char="•"/>
            </a:pPr>
            <a:r>
              <a:rPr lang="en-GB" sz="1600" dirty="0"/>
              <a:t>Repetitive reads hard to map uniquely</a:t>
            </a:r>
          </a:p>
          <a:p>
            <a:pPr marL="285750" indent="-285750">
              <a:buFont typeface="Arial" charset="0"/>
              <a:buChar char="•"/>
            </a:pPr>
            <a:endParaRPr lang="en-GB" sz="1600" dirty="0"/>
          </a:p>
          <a:p>
            <a:pPr marL="285750" indent="-285750">
              <a:buFont typeface="Arial" charset="0"/>
              <a:buChar char="•"/>
            </a:pPr>
            <a:r>
              <a:rPr lang="en-GB" sz="1600" dirty="0"/>
              <a:t>Sample:  Structural Variants</a:t>
            </a:r>
          </a:p>
          <a:p>
            <a:r>
              <a:rPr lang="en-GB" sz="1600" dirty="0"/>
              <a:t>	 Copy Number Variants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3A247F-904B-B64B-9C0D-A776B7A7AF7B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7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14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529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1"/>
            <a:ext cx="12192000" cy="900950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848325" y="101031"/>
            <a:ext cx="2512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7030A0"/>
                </a:solidFill>
              </a:rPr>
              <a:t>Further QC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26261" y="550172"/>
            <a:ext cx="22821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rRNA and </a:t>
            </a:r>
            <a:r>
              <a:rPr lang="en-GB" b="1" dirty="0" err="1"/>
              <a:t>mt</a:t>
            </a:r>
            <a:r>
              <a:rPr lang="en-GB" b="1" dirty="0"/>
              <a:t> content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8"/>
          <a:stretch/>
        </p:blipFill>
        <p:spPr>
          <a:xfrm>
            <a:off x="2275536" y="4660638"/>
            <a:ext cx="3828902" cy="179101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6" y="941771"/>
            <a:ext cx="5371682" cy="335948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680" y="4356133"/>
            <a:ext cx="1882150" cy="20657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551" y="941771"/>
            <a:ext cx="3946078" cy="275721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6104438" y="3875120"/>
            <a:ext cx="6087562" cy="258532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b="1" dirty="0"/>
              <a:t>Batch effect correction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e.g. Two sequencing experiments performed on different days by two different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Batch effect removal:   </a:t>
            </a:r>
            <a:r>
              <a:rPr lang="en-GB" dirty="0" err="1"/>
              <a:t>Limma</a:t>
            </a:r>
            <a:r>
              <a:rPr lang="en-GB" dirty="0"/>
              <a:t> / Combat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 batch in comparison in DESeq2 design</a:t>
            </a:r>
          </a:p>
          <a:p>
            <a:r>
              <a:rPr lang="en-GB" dirty="0"/>
              <a:t>              ~ batch + condition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6CB2E3-E4BD-524F-87A1-7FDA5065AB5A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7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8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9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15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B3A6FE-BA76-D147-B2B1-BB32B5A30CD4}"/>
              </a:ext>
            </a:extLst>
          </p:cNvPr>
          <p:cNvSpPr/>
          <p:nvPr/>
        </p:nvSpPr>
        <p:spPr>
          <a:xfrm>
            <a:off x="9217469" y="512581"/>
            <a:ext cx="1117614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GB" b="1" dirty="0" err="1"/>
              <a:t>dupRadar</a:t>
            </a:r>
            <a:endParaRPr lang="en-GB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11A645-2FB1-9F43-89AC-A9553A23D8AF}"/>
              </a:ext>
            </a:extLst>
          </p:cNvPr>
          <p:cNvSpPr txBox="1"/>
          <p:nvPr/>
        </p:nvSpPr>
        <p:spPr>
          <a:xfrm>
            <a:off x="2008269" y="4246783"/>
            <a:ext cx="176544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Custom plots</a:t>
            </a:r>
          </a:p>
        </p:txBody>
      </p:sp>
    </p:spTree>
    <p:extLst>
      <p:ext uri="{BB962C8B-B14F-4D97-AF65-F5344CB8AC3E}">
        <p14:creationId xmlns:p14="http://schemas.microsoft.com/office/powerpoint/2010/main" val="24198646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3157833" y="101031"/>
            <a:ext cx="67626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rgbClr val="7030A0"/>
                </a:solidFill>
              </a:rPr>
              <a:t> What is the next?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DEE1D2-8B02-CD4B-A51C-6912E4A8EF27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16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B1EC34-7584-DA46-9A55-BAF234CE5302}"/>
              </a:ext>
            </a:extLst>
          </p:cNvPr>
          <p:cNvSpPr/>
          <p:nvPr/>
        </p:nvSpPr>
        <p:spPr>
          <a:xfrm>
            <a:off x="387554" y="1912756"/>
            <a:ext cx="11416891" cy="48448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Break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F39CEF-AB2C-C149-83CA-7E00CDF3FDA3}"/>
              </a:ext>
            </a:extLst>
          </p:cNvPr>
          <p:cNvSpPr/>
          <p:nvPr/>
        </p:nvSpPr>
        <p:spPr>
          <a:xfrm>
            <a:off x="361940" y="2623529"/>
            <a:ext cx="11416892" cy="4844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Lecture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E932FC-1E52-2245-8D7A-E220A103FCB4}"/>
              </a:ext>
            </a:extLst>
          </p:cNvPr>
          <p:cNvSpPr/>
          <p:nvPr/>
        </p:nvSpPr>
        <p:spPr>
          <a:xfrm>
            <a:off x="387554" y="3374800"/>
            <a:ext cx="11416892" cy="4844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Practical 2</a:t>
            </a:r>
          </a:p>
        </p:txBody>
      </p:sp>
    </p:spTree>
    <p:extLst>
      <p:ext uri="{BB962C8B-B14F-4D97-AF65-F5344CB8AC3E}">
        <p14:creationId xmlns:p14="http://schemas.microsoft.com/office/powerpoint/2010/main" val="1242452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73547" y="4194895"/>
            <a:ext cx="7411792" cy="1262468"/>
          </a:xfrm>
          <a:prstGeom prst="roundRect">
            <a:avLst>
              <a:gd name="adj" fmla="val 3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GB" sz="1400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5022919" y="122078"/>
            <a:ext cx="36877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>
                <a:solidFill>
                  <a:srgbClr val="7030A0"/>
                </a:solidFill>
              </a:rPr>
              <a:t> Data Introduction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8207" y="1061925"/>
            <a:ext cx="7411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chemeClr val="accent5">
                    <a:lumMod val="50000"/>
                  </a:schemeClr>
                </a:solidFill>
              </a:rPr>
              <a:t>RNA-Seq Differential Gene expression </a:t>
            </a:r>
          </a:p>
          <a:p>
            <a:pPr algn="ctr"/>
            <a:r>
              <a:rPr lang="en-GB" sz="2400" b="1" dirty="0">
                <a:solidFill>
                  <a:schemeClr val="accent5">
                    <a:lumMod val="50000"/>
                  </a:schemeClr>
                </a:solidFill>
              </a:rPr>
              <a:t>between the Placenta and Yolk Sac Mouse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07" y="2114864"/>
            <a:ext cx="7411794" cy="13850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192" y="1009214"/>
            <a:ext cx="4444328" cy="553993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547" y="5558395"/>
            <a:ext cx="54142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rgbClr val="C00000"/>
                </a:solidFill>
              </a:rPr>
              <a:t>Warning:</a:t>
            </a:r>
          </a:p>
          <a:p>
            <a:r>
              <a:rPr lang="en-GB" i="1" dirty="0">
                <a:solidFill>
                  <a:srgbClr val="C00000"/>
                </a:solidFill>
              </a:rPr>
              <a:t>This is a demo with a reduced data set and parameters, </a:t>
            </a:r>
          </a:p>
          <a:p>
            <a:r>
              <a:rPr lang="en-GB" i="1" dirty="0">
                <a:solidFill>
                  <a:srgbClr val="C00000"/>
                </a:solidFill>
              </a:rPr>
              <a:t>so take any genes identified with caution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72514" y="4794574"/>
            <a:ext cx="53212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Download </a:t>
            </a:r>
            <a:r>
              <a:rPr lang="en-GB" b="1" dirty="0" err="1">
                <a:solidFill>
                  <a:schemeClr val="bg1"/>
                </a:solidFill>
              </a:rPr>
              <a:t>fastq</a:t>
            </a:r>
            <a:r>
              <a:rPr lang="en-GB" b="1" dirty="0">
                <a:solidFill>
                  <a:schemeClr val="bg1"/>
                </a:solidFill>
              </a:rPr>
              <a:t> files directly from</a:t>
            </a:r>
          </a:p>
          <a:p>
            <a:r>
              <a:rPr lang="en-GB" b="1" dirty="0">
                <a:solidFill>
                  <a:schemeClr val="bg1"/>
                </a:solidFill>
              </a:rPr>
              <a:t>                     http://</a:t>
            </a:r>
            <a:r>
              <a:rPr lang="en-GB" b="1" dirty="0" err="1">
                <a:solidFill>
                  <a:schemeClr val="bg1"/>
                </a:solidFill>
              </a:rPr>
              <a:t>www.ebi.ac.uk</a:t>
            </a:r>
            <a:r>
              <a:rPr lang="en-GB" b="1" dirty="0">
                <a:solidFill>
                  <a:schemeClr val="bg1"/>
                </a:solidFill>
              </a:rPr>
              <a:t>/</a:t>
            </a:r>
            <a:r>
              <a:rPr lang="en-GB" b="1" dirty="0" err="1">
                <a:solidFill>
                  <a:schemeClr val="bg1"/>
                </a:solidFill>
              </a:rPr>
              <a:t>ena</a:t>
            </a:r>
            <a:endParaRPr lang="en-GB" b="1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7947" y="4845695"/>
            <a:ext cx="1673710" cy="476543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73547" y="4324210"/>
            <a:ext cx="28927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i="1" dirty="0">
                <a:solidFill>
                  <a:schemeClr val="bg1"/>
                </a:solidFill>
              </a:rPr>
              <a:t>Bioinformatics Top Tip: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C59069-3B7E-6241-B4B6-6FA689860732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7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8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2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468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660061" y="166029"/>
            <a:ext cx="28442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7030A0"/>
                </a:solidFill>
              </a:rPr>
              <a:t>Introduction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415471" y="1367246"/>
          <a:ext cx="534851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87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9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condition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SRR1811706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tr-TR" dirty="0" err="1">
                          <a:latin typeface="Monaco" charset="0"/>
                        </a:rPr>
                        <a:t>Yolk</a:t>
                      </a:r>
                      <a:r>
                        <a:rPr lang="tr-TR" dirty="0">
                          <a:latin typeface="Monaco" charset="0"/>
                        </a:rPr>
                        <a:t> Sac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SRR1811707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tr-TR" dirty="0" err="1">
                          <a:latin typeface="Monaco" charset="0"/>
                        </a:rPr>
                        <a:t>Yolk</a:t>
                      </a:r>
                      <a:r>
                        <a:rPr lang="tr-TR" dirty="0">
                          <a:latin typeface="Monaco" charset="0"/>
                        </a:rPr>
                        <a:t> Sac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SRR1811708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tr-TR" dirty="0" err="1">
                          <a:latin typeface="Monaco" charset="0"/>
                        </a:rPr>
                        <a:t>Yolk</a:t>
                      </a:r>
                      <a:r>
                        <a:rPr lang="tr-TR" dirty="0">
                          <a:latin typeface="Monaco" charset="0"/>
                        </a:rPr>
                        <a:t> Sac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SRR1811709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tr-TR" dirty="0" err="1">
                          <a:latin typeface="Monaco" charset="0"/>
                        </a:rPr>
                        <a:t>Yolk</a:t>
                      </a:r>
                      <a:r>
                        <a:rPr lang="tr-TR" dirty="0">
                          <a:latin typeface="Monaco" charset="0"/>
                        </a:rPr>
                        <a:t> Sac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>
                          <a:latin typeface="Monaco" charset="0"/>
                        </a:rPr>
                        <a:t>SRR1823638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ro-RO" dirty="0">
                          <a:latin typeface="Monaco" charset="0"/>
                        </a:rPr>
                        <a:t>Placenta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>
                          <a:latin typeface="Monaco" charset="0"/>
                        </a:rPr>
                        <a:t>SRR1823639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ro-RO" dirty="0">
                          <a:latin typeface="Monaco" charset="0"/>
                        </a:rPr>
                        <a:t>Placenta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Monaco" charset="0"/>
                        </a:rPr>
                        <a:t>SRR1823640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ro-RO" dirty="0">
                          <a:latin typeface="Monaco" charset="0"/>
                        </a:rPr>
                        <a:t>Placenta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Monaco" charset="0"/>
                        </a:rPr>
                        <a:t>SRR1823641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ro-RO" dirty="0">
                          <a:latin typeface="Monaco" charset="0"/>
                        </a:rPr>
                        <a:t>Placenta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Monaco" charset="0"/>
                        </a:rPr>
                        <a:t>SRR1823642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ro-RO" dirty="0">
                          <a:latin typeface="Monaco" charset="0"/>
                        </a:rPr>
                        <a:t>Placenta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Monaco" charset="0"/>
                        </a:rPr>
                        <a:t>SRR1823643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ro-RO" dirty="0">
                          <a:latin typeface="Monaco" charset="0"/>
                        </a:rPr>
                        <a:t>Placenta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Monaco" charset="0"/>
                        </a:rPr>
                        <a:t>SRR1823644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latin typeface="Monaco" charset="0"/>
                        </a:rPr>
                        <a:t>WT </a:t>
                      </a:r>
                      <a:r>
                        <a:rPr lang="tr-TR" dirty="0" err="1">
                          <a:latin typeface="Monaco" charset="0"/>
                        </a:rPr>
                        <a:t>Placenta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3" name="Oval 12"/>
          <p:cNvSpPr/>
          <p:nvPr/>
        </p:nvSpPr>
        <p:spPr>
          <a:xfrm rot="5400000">
            <a:off x="7126795" y="1717133"/>
            <a:ext cx="308996" cy="308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/>
          <p:cNvSpPr/>
          <p:nvPr/>
        </p:nvSpPr>
        <p:spPr>
          <a:xfrm rot="5400000">
            <a:off x="7126795" y="2092848"/>
            <a:ext cx="308996" cy="308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 rot="5400000">
            <a:off x="7126795" y="2468563"/>
            <a:ext cx="308996" cy="308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/>
          <p:cNvSpPr/>
          <p:nvPr/>
        </p:nvSpPr>
        <p:spPr>
          <a:xfrm rot="5400000">
            <a:off x="7126795" y="2844278"/>
            <a:ext cx="308996" cy="3089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/>
          <p:cNvSpPr/>
          <p:nvPr/>
        </p:nvSpPr>
        <p:spPr>
          <a:xfrm rot="5400000">
            <a:off x="7126795" y="3219993"/>
            <a:ext cx="308996" cy="30899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/>
          <p:cNvSpPr/>
          <p:nvPr/>
        </p:nvSpPr>
        <p:spPr>
          <a:xfrm rot="5400000">
            <a:off x="7126795" y="3595708"/>
            <a:ext cx="308996" cy="30899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/>
          <p:cNvSpPr/>
          <p:nvPr/>
        </p:nvSpPr>
        <p:spPr>
          <a:xfrm rot="5400000">
            <a:off x="7126795" y="3971423"/>
            <a:ext cx="308996" cy="30899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/>
          <p:cNvSpPr/>
          <p:nvPr/>
        </p:nvSpPr>
        <p:spPr>
          <a:xfrm rot="5400000">
            <a:off x="7126795" y="4347138"/>
            <a:ext cx="308996" cy="30899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 rot="5400000">
            <a:off x="7126795" y="4722853"/>
            <a:ext cx="308996" cy="30899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/>
          <p:cNvSpPr/>
          <p:nvPr/>
        </p:nvSpPr>
        <p:spPr>
          <a:xfrm rot="5400000">
            <a:off x="7126795" y="5098568"/>
            <a:ext cx="308996" cy="30899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/>
          <p:cNvSpPr/>
          <p:nvPr/>
        </p:nvSpPr>
        <p:spPr>
          <a:xfrm rot="5400000">
            <a:off x="7126795" y="5474286"/>
            <a:ext cx="308996" cy="30899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/>
          <p:cNvSpPr/>
          <p:nvPr/>
        </p:nvSpPr>
        <p:spPr>
          <a:xfrm>
            <a:off x="7798999" y="2253729"/>
            <a:ext cx="1563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>
                <a:latin typeface="Monaco" charset="0"/>
              </a:rPr>
              <a:t>4x </a:t>
            </a:r>
            <a:r>
              <a:rPr lang="tr-TR" dirty="0" err="1">
                <a:latin typeface="Monaco" charset="0"/>
              </a:rPr>
              <a:t>YolkSac</a:t>
            </a:r>
            <a:endParaRPr lang="en-GB" dirty="0"/>
          </a:p>
        </p:txBody>
      </p:sp>
      <p:sp>
        <p:nvSpPr>
          <p:cNvPr id="29" name="Rectangle 28"/>
          <p:cNvSpPr/>
          <p:nvPr/>
        </p:nvSpPr>
        <p:spPr>
          <a:xfrm>
            <a:off x="7798999" y="4316970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dirty="0">
                <a:latin typeface="Monaco" charset="0"/>
              </a:rPr>
              <a:t>7x Placenta</a:t>
            </a:r>
            <a:endParaRPr lang="en-GB" dirty="0"/>
          </a:p>
        </p:txBody>
      </p:sp>
      <p:sp>
        <p:nvSpPr>
          <p:cNvPr id="33" name="Right Brace 32"/>
          <p:cNvSpPr/>
          <p:nvPr/>
        </p:nvSpPr>
        <p:spPr>
          <a:xfrm>
            <a:off x="9362247" y="1634067"/>
            <a:ext cx="230486" cy="151920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ight Brace 33"/>
          <p:cNvSpPr/>
          <p:nvPr/>
        </p:nvSpPr>
        <p:spPr>
          <a:xfrm>
            <a:off x="9384863" y="3219993"/>
            <a:ext cx="230486" cy="253953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/>
          <p:cNvSpPr txBox="1"/>
          <p:nvPr/>
        </p:nvSpPr>
        <p:spPr>
          <a:xfrm>
            <a:off x="10066867" y="2771094"/>
            <a:ext cx="1574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Differentially Expressed Genes / Transcripts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9711267" y="3971423"/>
            <a:ext cx="821266" cy="511368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9677401" y="2393671"/>
            <a:ext cx="855132" cy="383888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5CC790D0-3CF1-924A-8512-7F6BC0485E6C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3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776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39681" y="1090495"/>
            <a:ext cx="116781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Sequencing Files (FASTQ)					       </a:t>
            </a:r>
            <a:r>
              <a:rPr lang="en-GB" sz="2000" b="1" dirty="0" err="1"/>
              <a:t>FastQC</a:t>
            </a:r>
            <a:endParaRPr lang="en-GB" sz="2000" b="1" dirty="0"/>
          </a:p>
          <a:p>
            <a:endParaRPr lang="en-GB" sz="2000" dirty="0"/>
          </a:p>
          <a:p>
            <a:r>
              <a:rPr lang="en-GB" sz="2000" dirty="0"/>
              <a:t>Perform quality control (adapter contamination, base quality)	       </a:t>
            </a:r>
            <a:r>
              <a:rPr lang="en-GB" sz="2000" b="1" dirty="0" err="1"/>
              <a:t>trim_galore</a:t>
            </a:r>
            <a:r>
              <a:rPr lang="en-GB" sz="2000" dirty="0"/>
              <a:t>		</a:t>
            </a:r>
          </a:p>
          <a:p>
            <a:r>
              <a:rPr lang="en-GB" sz="2000" dirty="0"/>
              <a:t>										 </a:t>
            </a:r>
            <a:r>
              <a:rPr lang="en-GB" sz="2000" b="1" dirty="0"/>
              <a:t>Command Line  </a:t>
            </a:r>
          </a:p>
          <a:p>
            <a:r>
              <a:rPr lang="en-GB" sz="2000" dirty="0"/>
              <a:t>Align reads to the genome/transcriptome			       </a:t>
            </a:r>
            <a:r>
              <a:rPr lang="en-GB" sz="2000" b="1" dirty="0" err="1"/>
              <a:t>kallisto</a:t>
            </a:r>
            <a:r>
              <a:rPr lang="en-GB" sz="2000" b="1" dirty="0"/>
              <a:t> </a:t>
            </a:r>
          </a:p>
          <a:p>
            <a:endParaRPr lang="en-GB" sz="2000" dirty="0"/>
          </a:p>
          <a:p>
            <a:r>
              <a:rPr lang="en-GB" sz="2000" dirty="0"/>
              <a:t>Summarise QC and alignment metrics			       </a:t>
            </a:r>
            <a:r>
              <a:rPr lang="en-GB" sz="2000" b="1" dirty="0" err="1"/>
              <a:t>MultiQC</a:t>
            </a:r>
            <a:r>
              <a:rPr lang="en-GB" sz="2000" dirty="0"/>
              <a:t>			</a:t>
            </a:r>
          </a:p>
          <a:p>
            <a:r>
              <a:rPr lang="en-GB" sz="2000" dirty="0"/>
              <a:t>				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Perform differential gene/transcript expression analysis		</a:t>
            </a:r>
            <a:r>
              <a:rPr lang="en-GB" sz="2000" b="1" dirty="0"/>
              <a:t>DESeq2</a:t>
            </a:r>
            <a:r>
              <a:rPr lang="en-GB" sz="2000" dirty="0"/>
              <a:t>		</a:t>
            </a:r>
          </a:p>
          <a:p>
            <a:r>
              <a:rPr lang="en-GB" sz="2000" dirty="0"/>
              <a:t>                                                                                                                                                                     </a:t>
            </a:r>
            <a:r>
              <a:rPr lang="en-GB" sz="2000" b="1" dirty="0"/>
              <a:t>R/R-Studio</a:t>
            </a:r>
          </a:p>
          <a:p>
            <a:r>
              <a:rPr lang="en-GB" sz="2000" dirty="0"/>
              <a:t>Perform Gene Ontology analysis                                                                  </a:t>
            </a:r>
            <a:r>
              <a:rPr lang="en-GB" sz="2000" b="1" dirty="0" err="1"/>
              <a:t>clusterProfiler</a:t>
            </a:r>
            <a:r>
              <a:rPr lang="en-GB" sz="2000" b="1" dirty="0"/>
              <a:t>  </a:t>
            </a:r>
            <a:r>
              <a:rPr lang="en-GB" sz="2000" dirty="0"/>
              <a:t>        </a:t>
            </a:r>
            <a:endParaRPr lang="en-GB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287167" y="57198"/>
            <a:ext cx="51114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rgbClr val="7030A0"/>
                </a:solidFill>
              </a:rPr>
              <a:t>Bioinformatics Pipeline</a:t>
            </a:r>
          </a:p>
        </p:txBody>
      </p:sp>
      <p:sp>
        <p:nvSpPr>
          <p:cNvPr id="8" name="Right Brace 7"/>
          <p:cNvSpPr/>
          <p:nvPr/>
        </p:nvSpPr>
        <p:spPr>
          <a:xfrm>
            <a:off x="9263595" y="1284536"/>
            <a:ext cx="270071" cy="1913002"/>
          </a:xfrm>
          <a:prstGeom prst="rightBrace">
            <a:avLst>
              <a:gd name="adj1" fmla="val 8333"/>
              <a:gd name="adj2" fmla="val 51136"/>
            </a:avLst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1F93DB-AB5E-E54B-B413-0F0F92AFC643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4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B13478-EE84-FF47-ADD4-6E4AB1A7B4D8}"/>
              </a:ext>
            </a:extLst>
          </p:cNvPr>
          <p:cNvSpPr/>
          <p:nvPr/>
        </p:nvSpPr>
        <p:spPr>
          <a:xfrm>
            <a:off x="339680" y="3802743"/>
            <a:ext cx="11416891" cy="48448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1987AA-DD3A-DD49-B9CF-CA1F6840DF9B}"/>
              </a:ext>
            </a:extLst>
          </p:cNvPr>
          <p:cNvSpPr txBox="1"/>
          <p:nvPr/>
        </p:nvSpPr>
        <p:spPr>
          <a:xfrm>
            <a:off x="5713985" y="386032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Break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AE5490-2665-3A45-ACA0-943831084FC7}"/>
              </a:ext>
            </a:extLst>
          </p:cNvPr>
          <p:cNvSpPr/>
          <p:nvPr/>
        </p:nvSpPr>
        <p:spPr>
          <a:xfrm>
            <a:off x="339679" y="4289508"/>
            <a:ext cx="11416892" cy="4844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Lecture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BE0E05-AE5A-E84C-9294-E88CBB5272E0}"/>
              </a:ext>
            </a:extLst>
          </p:cNvPr>
          <p:cNvSpPr txBox="1"/>
          <p:nvPr/>
        </p:nvSpPr>
        <p:spPr>
          <a:xfrm>
            <a:off x="9533666" y="2383826"/>
            <a:ext cx="2457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(R/R-Studio, system call)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D6680958-52EB-A044-8110-439B8864E3CE}"/>
              </a:ext>
            </a:extLst>
          </p:cNvPr>
          <p:cNvSpPr/>
          <p:nvPr/>
        </p:nvSpPr>
        <p:spPr>
          <a:xfrm>
            <a:off x="9285366" y="5090610"/>
            <a:ext cx="156807" cy="952507"/>
          </a:xfrm>
          <a:prstGeom prst="rightBrace">
            <a:avLst>
              <a:gd name="adj1" fmla="val 8333"/>
              <a:gd name="adj2" fmla="val 51136"/>
            </a:avLst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449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0" y="-1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6748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458776" y="174945"/>
            <a:ext cx="10160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>
                <a:solidFill>
                  <a:srgbClr val="7030A0"/>
                </a:solidFill>
              </a:rPr>
              <a:t>Using the Bioinformatics Training Facility Computers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23134" y="1842006"/>
            <a:ext cx="1257302" cy="40718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R-Studio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95469" y="4788456"/>
            <a:ext cx="1257302" cy="40718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Terminal</a:t>
            </a:r>
          </a:p>
        </p:txBody>
      </p:sp>
      <p:cxnSp>
        <p:nvCxnSpPr>
          <p:cNvPr id="25" name="Elbow Connector 24"/>
          <p:cNvCxnSpPr>
            <a:cxnSpLocks/>
          </p:cNvCxnSpPr>
          <p:nvPr/>
        </p:nvCxnSpPr>
        <p:spPr>
          <a:xfrm>
            <a:off x="1862142" y="4939847"/>
            <a:ext cx="1633472" cy="30626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>
            <a:cxnSpLocks/>
          </p:cNvCxnSpPr>
          <p:nvPr/>
        </p:nvCxnSpPr>
        <p:spPr>
          <a:xfrm flipV="1">
            <a:off x="1880436" y="1473031"/>
            <a:ext cx="1633472" cy="527185"/>
          </a:xfrm>
          <a:prstGeom prst="bentConnector3">
            <a:avLst>
              <a:gd name="adj1" fmla="val 6486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cxnSpLocks/>
          </p:cNvCxnSpPr>
          <p:nvPr/>
        </p:nvCxnSpPr>
        <p:spPr>
          <a:xfrm rot="10800000" flipV="1">
            <a:off x="4237265" y="2169147"/>
            <a:ext cx="1069521" cy="215402"/>
          </a:xfrm>
          <a:prstGeom prst="bent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723D9954-D25D-9748-A7B7-6BCC636DEB40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5</a:t>
            </a:fld>
            <a:endParaRPr lang="en-GB" sz="1200" dirty="0">
              <a:solidFill>
                <a:srgbClr val="7030A0"/>
              </a:solidFill>
            </a:endParaRPr>
          </a:p>
        </p:txBody>
      </p:sp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1D4E747-9748-4E40-8814-B158BEACD7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2291" y="1019877"/>
            <a:ext cx="8459923" cy="536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509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ular Callout 19">
            <a:extLst>
              <a:ext uri="{FF2B5EF4-FFF2-40B4-BE49-F238E27FC236}">
                <a16:creationId xmlns:a16="http://schemas.microsoft.com/office/drawing/2014/main" id="{F34E9BAB-FCDF-3446-AD0E-C404398B4AB0}"/>
              </a:ext>
            </a:extLst>
          </p:cNvPr>
          <p:cNvSpPr/>
          <p:nvPr/>
        </p:nvSpPr>
        <p:spPr>
          <a:xfrm rot="5400000">
            <a:off x="8822189" y="3321549"/>
            <a:ext cx="369333" cy="5517800"/>
          </a:xfrm>
          <a:prstGeom prst="wedgeRectCallout">
            <a:avLst>
              <a:gd name="adj1" fmla="val -4977"/>
              <a:gd name="adj2" fmla="val 8196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2743199" y="177168"/>
            <a:ext cx="73877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rgbClr val="7030A0"/>
                </a:solidFill>
              </a:rPr>
              <a:t>Files Summary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3828" y="989463"/>
            <a:ext cx="4356064" cy="5324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2019_PlacentalBiologyCourse_Lecture_1.pptx</a:t>
            </a:r>
          </a:p>
          <a:p>
            <a:r>
              <a:rPr lang="en-US" sz="1400" dirty="0"/>
              <a:t>2019_PlacentalBiologyCourse_Practical_1.pptx</a:t>
            </a:r>
          </a:p>
          <a:p>
            <a:r>
              <a:rPr lang="en-US" sz="1400" dirty="0">
                <a:highlight>
                  <a:srgbClr val="FFFF00"/>
                </a:highlight>
              </a:rPr>
              <a:t>2019_PlacentalBiologyCourse_</a:t>
            </a:r>
            <a:r>
              <a:rPr lang="de-DE" sz="1400" dirty="0" err="1">
                <a:highlight>
                  <a:srgbClr val="FFFF00"/>
                </a:highlight>
              </a:rPr>
              <a:t>Commands_Rversion.Rmd</a:t>
            </a:r>
            <a:endParaRPr lang="de-DE" sz="1400" dirty="0">
              <a:highlight>
                <a:srgbClr val="FFFF00"/>
              </a:highlight>
            </a:endParaRPr>
          </a:p>
          <a:p>
            <a:r>
              <a:rPr lang="de-DE" sz="1400" dirty="0"/>
              <a:t>2019</a:t>
            </a:r>
            <a:r>
              <a:rPr lang="en-US" sz="1400" dirty="0"/>
              <a:t> _PlacentalBiologyCourse_Lecture_2.pptx</a:t>
            </a:r>
            <a:endParaRPr lang="de-DE" sz="1400" dirty="0"/>
          </a:p>
          <a:p>
            <a:r>
              <a:rPr lang="de-DE" sz="1400" dirty="0"/>
              <a:t>2019_PlacentalBiologyCourse_DESeq2.Rmd</a:t>
            </a:r>
          </a:p>
          <a:p>
            <a:endParaRPr lang="en-US" sz="1400" dirty="0"/>
          </a:p>
          <a:p>
            <a:r>
              <a:rPr lang="en-GB" sz="1400" dirty="0"/>
              <a:t>stumpo_2016_Development.pdf</a:t>
            </a:r>
          </a:p>
          <a:p>
            <a:endParaRPr lang="en-US" sz="900" dirty="0"/>
          </a:p>
          <a:p>
            <a:r>
              <a:rPr lang="en-US" sz="1400" dirty="0"/>
              <a:t>SRR1811706_ES610_WT_Yolk_Sac/</a:t>
            </a:r>
          </a:p>
          <a:p>
            <a:r>
              <a:rPr lang="en-US" sz="1400" dirty="0"/>
              <a:t>SRR1811707_ES611_WT_Yolk_Sac/</a:t>
            </a:r>
          </a:p>
          <a:p>
            <a:r>
              <a:rPr lang="en-US" sz="1400" dirty="0"/>
              <a:t>SRR1811708_ES612_WT_Yolk_Sac/</a:t>
            </a:r>
          </a:p>
          <a:p>
            <a:r>
              <a:rPr lang="en-US" sz="1400" dirty="0"/>
              <a:t>SRR1811709_ES613_WT_Yolk_Sac/</a:t>
            </a:r>
          </a:p>
          <a:p>
            <a:r>
              <a:rPr lang="en-US" sz="1400" dirty="0"/>
              <a:t>SRR1823638_ES51_WT_Placenta/</a:t>
            </a:r>
          </a:p>
          <a:p>
            <a:r>
              <a:rPr lang="en-US" sz="1400" dirty="0"/>
              <a:t>SRR1823639_ES51_WT_Placenta/</a:t>
            </a:r>
          </a:p>
          <a:p>
            <a:r>
              <a:rPr lang="en-US" sz="1400" dirty="0"/>
              <a:t>SRR1823640_ES52_WT_Placenta/</a:t>
            </a:r>
          </a:p>
          <a:p>
            <a:r>
              <a:rPr lang="en-US" sz="1400" dirty="0"/>
              <a:t>SRR1823641_ES52_WT_Placenta/</a:t>
            </a:r>
          </a:p>
          <a:p>
            <a:r>
              <a:rPr lang="en-US" sz="1400" dirty="0"/>
              <a:t>SRR1823642_ES53_WT_Placenta/</a:t>
            </a:r>
          </a:p>
          <a:p>
            <a:r>
              <a:rPr lang="en-US" sz="1400" dirty="0"/>
              <a:t>SRR1823643_ES54_WT_Placenta/</a:t>
            </a:r>
          </a:p>
          <a:p>
            <a:r>
              <a:rPr lang="en-US" sz="1400" dirty="0"/>
              <a:t>SRR1823644_ES55_WT_Placenta/</a:t>
            </a:r>
          </a:p>
          <a:p>
            <a:endParaRPr lang="en-US" sz="1400" dirty="0"/>
          </a:p>
          <a:p>
            <a:r>
              <a:rPr lang="en-GB" sz="1400" dirty="0"/>
              <a:t>ENST_ENSG_GeneName.GRCm38.kallisto.table</a:t>
            </a:r>
          </a:p>
          <a:p>
            <a:r>
              <a:rPr lang="en-GB" sz="1400" dirty="0"/>
              <a:t>Mus_musculus.GRCm38.cdna.all.idx</a:t>
            </a:r>
          </a:p>
          <a:p>
            <a:endParaRPr lang="en-US" sz="900" dirty="0"/>
          </a:p>
          <a:p>
            <a:r>
              <a:rPr lang="de-DE" sz="1400" dirty="0">
                <a:highlight>
                  <a:srgbClr val="FFFF00"/>
                </a:highlight>
              </a:rPr>
              <a:t>SRR1823638_sub_1.fastq.gz</a:t>
            </a:r>
          </a:p>
          <a:p>
            <a:r>
              <a:rPr lang="de-DE" sz="1400" dirty="0">
                <a:highlight>
                  <a:srgbClr val="FFFF00"/>
                </a:highlight>
              </a:rPr>
              <a:t>SRR1823638_sub_2.fastq.gz</a:t>
            </a:r>
          </a:p>
        </p:txBody>
      </p:sp>
      <p:sp>
        <p:nvSpPr>
          <p:cNvPr id="10" name="Rectangular Callout 9"/>
          <p:cNvSpPr/>
          <p:nvPr/>
        </p:nvSpPr>
        <p:spPr>
          <a:xfrm rot="5400000">
            <a:off x="6493430" y="1376740"/>
            <a:ext cx="2934116" cy="3899593"/>
          </a:xfrm>
          <a:prstGeom prst="wedgeRectCallout">
            <a:avLst>
              <a:gd name="adj1" fmla="val 12823"/>
              <a:gd name="adj2" fmla="val 7946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6044830" y="2050433"/>
            <a:ext cx="3899401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SRR1823638_1.fastq.gz_trimming_report.txt</a:t>
            </a:r>
          </a:p>
          <a:p>
            <a:r>
              <a:rPr lang="de-DE" sz="1600" dirty="0"/>
              <a:t>SRR1823638_1_fastqc.html</a:t>
            </a:r>
          </a:p>
          <a:p>
            <a:r>
              <a:rPr lang="de-DE" sz="1600" dirty="0"/>
              <a:t>SRR1823638_1_fastqc.zip</a:t>
            </a:r>
          </a:p>
          <a:p>
            <a:r>
              <a:rPr lang="de-DE" sz="1600" dirty="0"/>
              <a:t>SRR1823638_1_val_1.fq.gz_kallisto_output/</a:t>
            </a:r>
          </a:p>
          <a:p>
            <a:r>
              <a:rPr lang="de-DE" sz="1600" dirty="0"/>
              <a:t>SRR1823638_1_val_1_fastqc.html</a:t>
            </a:r>
          </a:p>
          <a:p>
            <a:r>
              <a:rPr lang="en-US" sz="1600" dirty="0"/>
              <a:t>SRR1823638_1_val_1_fastqc.zip</a:t>
            </a:r>
          </a:p>
          <a:p>
            <a:r>
              <a:rPr lang="de-DE" sz="1600" dirty="0"/>
              <a:t>SRR1823638_2.fastq.gz_trimming_report.txt</a:t>
            </a:r>
          </a:p>
          <a:p>
            <a:r>
              <a:rPr lang="de-DE" sz="1600" dirty="0"/>
              <a:t>SRR1823638_2_fastqc.html</a:t>
            </a:r>
          </a:p>
          <a:p>
            <a:r>
              <a:rPr lang="de-DE" sz="1600" dirty="0"/>
              <a:t>SRR1823638_2_fastqc.zip</a:t>
            </a:r>
          </a:p>
          <a:p>
            <a:r>
              <a:rPr lang="de-DE" sz="1600" dirty="0"/>
              <a:t>SRR1823638_2_val_2_fastqc.html</a:t>
            </a:r>
          </a:p>
          <a:p>
            <a:r>
              <a:rPr lang="en-US" sz="1600" dirty="0"/>
              <a:t>SRR1823638_2_val_2_fastqc.zip</a:t>
            </a:r>
            <a:endParaRPr lang="en-GB" sz="1600" dirty="0"/>
          </a:p>
        </p:txBody>
      </p:sp>
      <p:sp>
        <p:nvSpPr>
          <p:cNvPr id="11" name="Rectangular Callout 10"/>
          <p:cNvSpPr/>
          <p:nvPr/>
        </p:nvSpPr>
        <p:spPr>
          <a:xfrm rot="5400000">
            <a:off x="10707733" y="1806953"/>
            <a:ext cx="932341" cy="1606229"/>
          </a:xfrm>
          <a:prstGeom prst="wedgeRectCallout">
            <a:avLst>
              <a:gd name="adj1" fmla="val -6702"/>
              <a:gd name="adj2" fmla="val 87336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10391444" y="2419018"/>
            <a:ext cx="15358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abundance.h5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 err="1"/>
              <a:t>abundance.tsv</a:t>
            </a:r>
            <a:endParaRPr lang="en-GB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 err="1"/>
              <a:t>run_info.json</a:t>
            </a:r>
            <a:endParaRPr lang="en-GB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0556016" y="2182357"/>
            <a:ext cx="1317755" cy="23666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1400" dirty="0" err="1"/>
              <a:t>Kallisto</a:t>
            </a:r>
            <a:r>
              <a:rPr lang="de-DE" sz="1400" dirty="0"/>
              <a:t> Output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777341" y="1816891"/>
            <a:ext cx="2434377" cy="23666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SRR1823638 </a:t>
            </a:r>
            <a:r>
              <a:rPr lang="de-DE" sz="1400" dirty="0" err="1"/>
              <a:t>Sequencing</a:t>
            </a:r>
            <a:r>
              <a:rPr lang="de-DE" sz="1400" dirty="0"/>
              <a:t> Data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4686" y="3715445"/>
            <a:ext cx="1302857" cy="23666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1600" b="1" dirty="0"/>
              <a:t>Sample Data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35886" y="5222153"/>
            <a:ext cx="1880143" cy="39153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1600" b="1" dirty="0"/>
              <a:t>Reference Genome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50232" y="1219691"/>
            <a:ext cx="1749685" cy="59719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b="1" dirty="0"/>
              <a:t>Course Materials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2497EB-A745-2E49-B6BD-2410C2CF0EB4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6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6</a:t>
            </a:fld>
            <a:endParaRPr lang="en-GB" sz="1200" dirty="0">
              <a:solidFill>
                <a:srgbClr val="7030A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7DF31B-E559-6942-B8B4-741E049B18CA}"/>
              </a:ext>
            </a:extLst>
          </p:cNvPr>
          <p:cNvSpPr txBox="1"/>
          <p:nvPr/>
        </p:nvSpPr>
        <p:spPr>
          <a:xfrm>
            <a:off x="6238354" y="5901262"/>
            <a:ext cx="5738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Subset of real data for this practical 1M reads only (~10%)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F4EC918-BD9F-CC47-A60A-D1F555ACCD2F}"/>
              </a:ext>
            </a:extLst>
          </p:cNvPr>
          <p:cNvSpPr/>
          <p:nvPr/>
        </p:nvSpPr>
        <p:spPr>
          <a:xfrm>
            <a:off x="264686" y="2276481"/>
            <a:ext cx="1302857" cy="27170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1600" b="1" dirty="0" err="1"/>
              <a:t>Publication</a:t>
            </a:r>
            <a:endParaRPr lang="de-DE" sz="1600" b="1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CFBC565-C6D5-A04C-9CBE-1F961DE20768}"/>
              </a:ext>
            </a:extLst>
          </p:cNvPr>
          <p:cNvSpPr/>
          <p:nvPr/>
        </p:nvSpPr>
        <p:spPr>
          <a:xfrm>
            <a:off x="193942" y="5810638"/>
            <a:ext cx="1823180" cy="39153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1600" b="1" dirty="0"/>
              <a:t>Practical Data Sets</a:t>
            </a:r>
          </a:p>
        </p:txBody>
      </p:sp>
      <p:sp>
        <p:nvSpPr>
          <p:cNvPr id="2" name="Left Bracket 1">
            <a:extLst>
              <a:ext uri="{FF2B5EF4-FFF2-40B4-BE49-F238E27FC236}">
                <a16:creationId xmlns:a16="http://schemas.microsoft.com/office/drawing/2014/main" id="{3ADBB020-049F-D749-8A06-10CC5C130EBE}"/>
              </a:ext>
            </a:extLst>
          </p:cNvPr>
          <p:cNvSpPr/>
          <p:nvPr/>
        </p:nvSpPr>
        <p:spPr>
          <a:xfrm>
            <a:off x="2137366" y="1152330"/>
            <a:ext cx="46462" cy="815132"/>
          </a:xfrm>
          <a:prstGeom prst="leftBracket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 Bracket 26">
            <a:extLst>
              <a:ext uri="{FF2B5EF4-FFF2-40B4-BE49-F238E27FC236}">
                <a16:creationId xmlns:a16="http://schemas.microsoft.com/office/drawing/2014/main" id="{FA540A59-719B-3D43-A7D9-D244F65062EE}"/>
              </a:ext>
            </a:extLst>
          </p:cNvPr>
          <p:cNvSpPr/>
          <p:nvPr/>
        </p:nvSpPr>
        <p:spPr>
          <a:xfrm>
            <a:off x="2134124" y="2783266"/>
            <a:ext cx="56963" cy="2121141"/>
          </a:xfrm>
          <a:prstGeom prst="leftBracket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Bracket 27">
            <a:extLst>
              <a:ext uri="{FF2B5EF4-FFF2-40B4-BE49-F238E27FC236}">
                <a16:creationId xmlns:a16="http://schemas.microsoft.com/office/drawing/2014/main" id="{202339CA-39F2-3644-9956-26EDF21CA088}"/>
              </a:ext>
            </a:extLst>
          </p:cNvPr>
          <p:cNvSpPr/>
          <p:nvPr/>
        </p:nvSpPr>
        <p:spPr>
          <a:xfrm>
            <a:off x="2129969" y="5271551"/>
            <a:ext cx="45719" cy="347048"/>
          </a:xfrm>
          <a:prstGeom prst="leftBracket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eft Bracket 28">
            <a:extLst>
              <a:ext uri="{FF2B5EF4-FFF2-40B4-BE49-F238E27FC236}">
                <a16:creationId xmlns:a16="http://schemas.microsoft.com/office/drawing/2014/main" id="{38B68892-1C47-A649-BCCC-329FD24E38DE}"/>
              </a:ext>
            </a:extLst>
          </p:cNvPr>
          <p:cNvSpPr/>
          <p:nvPr/>
        </p:nvSpPr>
        <p:spPr>
          <a:xfrm>
            <a:off x="2151743" y="5844862"/>
            <a:ext cx="56963" cy="347047"/>
          </a:xfrm>
          <a:prstGeom prst="leftBracket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589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99E1C1C-EA0E-C344-967D-16D020AE49A0}"/>
              </a:ext>
            </a:extLst>
          </p:cNvPr>
          <p:cNvSpPr/>
          <p:nvPr/>
        </p:nvSpPr>
        <p:spPr>
          <a:xfrm>
            <a:off x="5421090" y="6091983"/>
            <a:ext cx="6733867" cy="389742"/>
          </a:xfrm>
          <a:prstGeom prst="roundRect">
            <a:avLst>
              <a:gd name="adj" fmla="val 3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GB" sz="1400" dirty="0"/>
          </a:p>
          <a:p>
            <a:endParaRPr lang="en-GB" sz="1400" dirty="0"/>
          </a:p>
        </p:txBody>
      </p:sp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5041096" y="195997"/>
            <a:ext cx="1660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 err="1">
                <a:solidFill>
                  <a:srgbClr val="7030A0"/>
                </a:solidFill>
              </a:rPr>
              <a:t>FastQC</a:t>
            </a:r>
            <a:endParaRPr lang="en-GB" sz="4000" b="1" dirty="0">
              <a:solidFill>
                <a:srgbClr val="7030A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3407" y="1085626"/>
            <a:ext cx="11080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/>
              <a:t>FastQC</a:t>
            </a:r>
            <a:r>
              <a:rPr lang="en-GB" sz="2400" dirty="0"/>
              <a:t>		A quality control tool for high throughput sequence data</a:t>
            </a:r>
          </a:p>
          <a:p>
            <a:r>
              <a:rPr lang="en-GB" sz="2400" b="1" dirty="0"/>
              <a:t>Version</a:t>
            </a:r>
            <a:r>
              <a:rPr lang="en-GB" sz="2400" dirty="0"/>
              <a:t>	</a:t>
            </a:r>
            <a:r>
              <a:rPr lang="de-DE" sz="2400" dirty="0"/>
              <a:t>0.11.5</a:t>
            </a:r>
            <a:endParaRPr lang="en-GB" sz="2400" dirty="0"/>
          </a:p>
          <a:p>
            <a:r>
              <a:rPr lang="en-GB" sz="2400" b="1" dirty="0"/>
              <a:t>Download</a:t>
            </a:r>
            <a:r>
              <a:rPr lang="en-GB" sz="2400" dirty="0"/>
              <a:t>	http://</a:t>
            </a:r>
            <a:r>
              <a:rPr lang="en-GB" sz="2400" dirty="0" err="1"/>
              <a:t>www.bioinformatics.babraham.ac.uk</a:t>
            </a:r>
            <a:r>
              <a:rPr lang="en-GB" sz="2400" dirty="0"/>
              <a:t>/projects/</a:t>
            </a:r>
            <a:r>
              <a:rPr lang="en-GB" sz="2400" dirty="0" err="1"/>
              <a:t>fastqc</a:t>
            </a:r>
            <a:r>
              <a:rPr lang="en-GB" sz="2400" dirty="0"/>
              <a:t>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9680" y="2549903"/>
            <a:ext cx="117071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Terminal:</a:t>
            </a:r>
          </a:p>
          <a:p>
            <a:endParaRPr lang="en-GB" sz="2400" dirty="0"/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fastqc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SRR1823638_sub_1.fastq.gz SRR1823638_sub_2.fastq.gz</a:t>
            </a:r>
            <a:r>
              <a:rPr lang="en-US" sz="2400" dirty="0">
                <a:effectLst/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</a:p>
          <a:p>
            <a:r>
              <a:rPr lang="en-US" sz="2400" b="1" dirty="0">
                <a:ea typeface="Courier" charset="0"/>
                <a:cs typeface="Courier" charset="0"/>
              </a:rPr>
              <a:t>Output: </a:t>
            </a:r>
            <a:r>
              <a:rPr lang="en-US" sz="2400" dirty="0">
                <a:highlight>
                  <a:srgbClr val="00FF00"/>
                </a:highlight>
                <a:ea typeface="Courier" charset="0"/>
                <a:cs typeface="Courier" charset="0"/>
              </a:rPr>
              <a:t>(Link: http://</a:t>
            </a:r>
            <a:r>
              <a:rPr lang="en-US" sz="2400" dirty="0" err="1">
                <a:highlight>
                  <a:srgbClr val="00FF00"/>
                </a:highlight>
                <a:ea typeface="Courier" charset="0"/>
                <a:cs typeface="Courier" charset="0"/>
              </a:rPr>
              <a:t>ctr-web.pdn.cam.ac.uk</a:t>
            </a:r>
            <a:r>
              <a:rPr lang="en-US" sz="2400" dirty="0">
                <a:highlight>
                  <a:srgbClr val="00FF00"/>
                </a:highlight>
                <a:ea typeface="Courier" charset="0"/>
                <a:cs typeface="Courier" charset="0"/>
              </a:rPr>
              <a:t>/SRR1823638_sub_1_fastqc.html)</a:t>
            </a:r>
          </a:p>
          <a:p>
            <a:endParaRPr lang="en-GB" sz="2400" dirty="0">
              <a:highlight>
                <a:srgbClr val="00FF00"/>
              </a:highlight>
            </a:endParaRPr>
          </a:p>
          <a:p>
            <a:r>
              <a:rPr lang="en-GB" sz="2400" dirty="0"/>
              <a:t>	</a:t>
            </a:r>
            <a:r>
              <a:rPr lang="en-GB" sz="2400" i="1" dirty="0"/>
              <a:t>HTML Reports				Archive of data/images</a:t>
            </a:r>
          </a:p>
          <a:p>
            <a:r>
              <a:rPr lang="en-GB" sz="2400" dirty="0">
                <a:latin typeface="Courier" charset="0"/>
                <a:ea typeface="Courier" charset="0"/>
                <a:cs typeface="Courier" charset="0"/>
              </a:rPr>
              <a:t>	SRR1823638_sub_1_fastqc.html	SRR1823638_sub_1_fastqc.zip</a:t>
            </a:r>
          </a:p>
          <a:p>
            <a:r>
              <a:rPr lang="en-GB" sz="2400" dirty="0">
                <a:latin typeface="Courier" charset="0"/>
                <a:ea typeface="Courier" charset="0"/>
                <a:cs typeface="Courier" charset="0"/>
              </a:rPr>
              <a:t>	SRR1823638_sub_2_fastqc.html	SRR1823638_sub_2_fastqc.zip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02321" y="6121211"/>
            <a:ext cx="67896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chemeClr val="bg1"/>
                </a:solidFill>
              </a:rPr>
              <a:t>Bioinformatics Top Tip: </a:t>
            </a:r>
            <a:r>
              <a:rPr lang="en-GB" dirty="0">
                <a:solidFill>
                  <a:schemeClr val="bg1"/>
                </a:solidFill>
              </a:rPr>
              <a:t>Simon Andrews’ https://</a:t>
            </a:r>
            <a:r>
              <a:rPr lang="en-GB" dirty="0" err="1">
                <a:solidFill>
                  <a:schemeClr val="bg1"/>
                </a:solidFill>
              </a:rPr>
              <a:t>sequencing.qcfail.com</a:t>
            </a:r>
            <a:r>
              <a:rPr lang="en-GB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12" name="Right Brace 11"/>
          <p:cNvSpPr/>
          <p:nvPr/>
        </p:nvSpPr>
        <p:spPr>
          <a:xfrm rot="16200000">
            <a:off x="4254540" y="769122"/>
            <a:ext cx="223444" cy="4453130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Brace 12"/>
          <p:cNvSpPr/>
          <p:nvPr/>
        </p:nvSpPr>
        <p:spPr>
          <a:xfrm rot="16200000">
            <a:off x="8972457" y="750449"/>
            <a:ext cx="215074" cy="4498845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3835883" y="2576188"/>
            <a:ext cx="681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Read 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567375" y="2584557"/>
            <a:ext cx="681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Read 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0B30745-F958-6B44-B359-0CBCA1881389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7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651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5014522" y="203888"/>
            <a:ext cx="26691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 err="1">
                <a:solidFill>
                  <a:srgbClr val="7030A0"/>
                </a:solidFill>
              </a:rPr>
              <a:t>trim_galore</a:t>
            </a:r>
            <a:endParaRPr lang="en-GB" sz="4000" b="1" dirty="0">
              <a:solidFill>
                <a:srgbClr val="7030A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126184"/>
            <a:ext cx="121301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 err="1"/>
              <a:t>trim_galore</a:t>
            </a:r>
            <a:r>
              <a:rPr lang="en-GB" sz="2000" dirty="0"/>
              <a:t>	A wrapper tool around </a:t>
            </a:r>
            <a:r>
              <a:rPr lang="en-GB" sz="2000" dirty="0" err="1"/>
              <a:t>Cutadapt</a:t>
            </a:r>
            <a:r>
              <a:rPr lang="en-GB" sz="2000" dirty="0"/>
              <a:t> to consistently apply quality and adapter trimming to </a:t>
            </a:r>
            <a:r>
              <a:rPr lang="en-GB" sz="2000" dirty="0" err="1"/>
              <a:t>FastQ</a:t>
            </a:r>
            <a:r>
              <a:rPr lang="en-GB" sz="2000" dirty="0"/>
              <a:t> files</a:t>
            </a:r>
          </a:p>
          <a:p>
            <a:r>
              <a:rPr lang="en-GB" sz="2000" b="1" dirty="0"/>
              <a:t>Version</a:t>
            </a:r>
            <a:r>
              <a:rPr lang="en-GB" sz="2000" dirty="0"/>
              <a:t>		</a:t>
            </a:r>
            <a:r>
              <a:rPr lang="hr-HR" sz="2000" dirty="0"/>
              <a:t>0.6.3 </a:t>
            </a:r>
          </a:p>
          <a:p>
            <a:r>
              <a:rPr lang="en-GB" sz="2000" b="1" dirty="0"/>
              <a:t>Download</a:t>
            </a:r>
            <a:r>
              <a:rPr lang="en-GB" sz="2000" dirty="0"/>
              <a:t>	http://</a:t>
            </a:r>
            <a:r>
              <a:rPr lang="en-GB" sz="2000" dirty="0" err="1"/>
              <a:t>www.bioinformatics.babraham.ac.uk</a:t>
            </a:r>
            <a:r>
              <a:rPr lang="en-GB" sz="2000" dirty="0"/>
              <a:t>/projects/</a:t>
            </a:r>
            <a:r>
              <a:rPr lang="en-GB" sz="2000" dirty="0" err="1"/>
              <a:t>trim_galore</a:t>
            </a:r>
            <a:r>
              <a:rPr lang="en-GB" sz="2000" dirty="0"/>
              <a:t>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691" y="2562435"/>
            <a:ext cx="12178334" cy="32008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Terminal:</a:t>
            </a:r>
          </a:p>
          <a:p>
            <a:endParaRPr lang="en-GB" dirty="0"/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trim_galore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--paired --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gzip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-q 20 SRR1823638_sub_1.fastq.gz SRR1823638_sub_2.fastq.gz</a:t>
            </a:r>
            <a:endParaRPr lang="en-US" dirty="0">
              <a:effectLst/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b="1" dirty="0">
                <a:ea typeface="Courier" charset="0"/>
                <a:cs typeface="Courier" charset="0"/>
              </a:rPr>
              <a:t>Output:</a:t>
            </a:r>
          </a:p>
          <a:p>
            <a:endParaRPr lang="en-GB" dirty="0"/>
          </a:p>
          <a:p>
            <a:r>
              <a:rPr lang="en-GB" dirty="0"/>
              <a:t>	</a:t>
            </a:r>
            <a:r>
              <a:rPr lang="en-GB" sz="2400" i="1" dirty="0"/>
              <a:t>Trimmed </a:t>
            </a:r>
            <a:r>
              <a:rPr lang="en-GB" sz="2400" i="1" dirty="0" err="1"/>
              <a:t>Fastq</a:t>
            </a:r>
            <a:r>
              <a:rPr lang="en-GB" sz="2400" i="1" dirty="0"/>
              <a:t> files				</a:t>
            </a:r>
          </a:p>
          <a:p>
            <a:r>
              <a:rPr lang="en-GB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de-DE" sz="2400" dirty="0">
                <a:latin typeface="Courier" charset="0"/>
                <a:ea typeface="Courier" charset="0"/>
                <a:cs typeface="Courier" charset="0"/>
              </a:rPr>
              <a:t>SRR1823638_sub_1_val_1.fq.gz</a:t>
            </a:r>
            <a:endParaRPr lang="en-GB" sz="2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GB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de-DE" sz="2400" dirty="0">
                <a:latin typeface="Courier" charset="0"/>
                <a:ea typeface="Courier" charset="0"/>
                <a:cs typeface="Courier" charset="0"/>
              </a:rPr>
              <a:t>SRR1823638_sub_2_val_2.fq.gz</a:t>
            </a:r>
            <a:r>
              <a:rPr lang="en-GB" dirty="0">
                <a:latin typeface="Courier" charset="0"/>
                <a:ea typeface="Courier" charset="0"/>
                <a:cs typeface="Courier" charset="0"/>
              </a:rPr>
              <a:t>			</a:t>
            </a:r>
          </a:p>
        </p:txBody>
      </p:sp>
      <p:sp>
        <p:nvSpPr>
          <p:cNvPr id="9" name="Right Brace 8"/>
          <p:cNvSpPr/>
          <p:nvPr/>
        </p:nvSpPr>
        <p:spPr>
          <a:xfrm rot="5400000">
            <a:off x="2532581" y="2996292"/>
            <a:ext cx="215073" cy="1077686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ight Brace 11"/>
          <p:cNvSpPr/>
          <p:nvPr/>
        </p:nvSpPr>
        <p:spPr>
          <a:xfrm rot="16200000">
            <a:off x="3622514" y="2632807"/>
            <a:ext cx="215073" cy="718458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Brace 12"/>
          <p:cNvSpPr/>
          <p:nvPr/>
        </p:nvSpPr>
        <p:spPr>
          <a:xfrm rot="5400000">
            <a:off x="4509391" y="3254454"/>
            <a:ext cx="215073" cy="561361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3270041" y="2592208"/>
            <a:ext cx="24672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Compress the output </a:t>
            </a:r>
            <a:r>
              <a:rPr lang="en-GB" sz="1400" dirty="0" err="1">
                <a:solidFill>
                  <a:schemeClr val="accent5"/>
                </a:solidFill>
              </a:rPr>
              <a:t>fastq</a:t>
            </a:r>
            <a:r>
              <a:rPr lang="en-GB" sz="1400" dirty="0">
                <a:solidFill>
                  <a:schemeClr val="accent5"/>
                </a:solidFill>
              </a:rPr>
              <a:t> files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30718" y="3609122"/>
            <a:ext cx="3488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Quality score threshold (PHRED &gt; 20), default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89053" y="3585712"/>
            <a:ext cx="15953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Treat as paired-end</a:t>
            </a:r>
          </a:p>
        </p:txBody>
      </p:sp>
      <p:sp>
        <p:nvSpPr>
          <p:cNvPr id="17" name="Right Brace 16"/>
          <p:cNvSpPr/>
          <p:nvPr/>
        </p:nvSpPr>
        <p:spPr>
          <a:xfrm rot="16200000">
            <a:off x="6663238" y="1362955"/>
            <a:ext cx="215073" cy="3289131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ight Brace 17"/>
          <p:cNvSpPr/>
          <p:nvPr/>
        </p:nvSpPr>
        <p:spPr>
          <a:xfrm rot="16200000">
            <a:off x="10231534" y="1330801"/>
            <a:ext cx="215073" cy="3353440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/>
          <p:cNvSpPr txBox="1"/>
          <p:nvPr/>
        </p:nvSpPr>
        <p:spPr>
          <a:xfrm>
            <a:off x="6313981" y="2592208"/>
            <a:ext cx="681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Read 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72186" y="2592208"/>
            <a:ext cx="681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Read 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F49B86-3FBF-E34C-8A52-74BD9801FC3F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8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138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cription: CTRnew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7" y="101031"/>
            <a:ext cx="812800" cy="7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" y="0"/>
            <a:ext cx="12192000" cy="989463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0" y="6510953"/>
            <a:ext cx="12192000" cy="347047"/>
          </a:xfrm>
          <a:prstGeom prst="rect">
            <a:avLst/>
          </a:prstGeom>
          <a:solidFill>
            <a:srgbClr val="7030A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883918" y="103121"/>
            <a:ext cx="17064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 err="1">
                <a:solidFill>
                  <a:srgbClr val="7030A0"/>
                </a:solidFill>
              </a:rPr>
              <a:t>kallisto</a:t>
            </a:r>
            <a:endParaRPr lang="en-GB" sz="4000" b="1" dirty="0">
              <a:solidFill>
                <a:srgbClr val="7030A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50474"/>
            <a:ext cx="122490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 err="1"/>
              <a:t>kallisto</a:t>
            </a:r>
            <a:r>
              <a:rPr lang="en-GB" sz="2000" dirty="0"/>
              <a:t>	        Program for quantifying abundances of transcripts from RNA-Seq data, without the need for alignment</a:t>
            </a:r>
          </a:p>
          <a:p>
            <a:r>
              <a:rPr lang="en-GB" sz="2000" b="1" dirty="0"/>
              <a:t>Version</a:t>
            </a:r>
            <a:r>
              <a:rPr lang="en-GB" sz="2000" dirty="0"/>
              <a:t>	        </a:t>
            </a:r>
            <a:r>
              <a:rPr lang="hr-HR" sz="2000" dirty="0"/>
              <a:t>0.44.0 </a:t>
            </a:r>
          </a:p>
          <a:p>
            <a:r>
              <a:rPr lang="en-GB" sz="2000" b="1" dirty="0"/>
              <a:t>Download     </a:t>
            </a:r>
            <a:r>
              <a:rPr lang="en-GB" sz="2000" dirty="0"/>
              <a:t>https://</a:t>
            </a:r>
            <a:r>
              <a:rPr lang="en-GB" sz="2000" dirty="0" err="1"/>
              <a:t>pachterlab.github.io</a:t>
            </a:r>
            <a:r>
              <a:rPr lang="en-GB" sz="2000" dirty="0"/>
              <a:t>/</a:t>
            </a:r>
            <a:r>
              <a:rPr lang="en-GB" sz="2000" dirty="0" err="1"/>
              <a:t>kallisto</a:t>
            </a:r>
            <a:endParaRPr lang="en-GB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92942" y="2549903"/>
            <a:ext cx="1199879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Terminal:</a:t>
            </a:r>
          </a:p>
          <a:p>
            <a:endParaRPr lang="en-GB" dirty="0"/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	$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kallisto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quant -b 25 -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Mus_musculus.GRCm38.cdna.all.idx 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	   -o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kallisto_output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SRR1823638_sub_1_val_1.fq.gz SRR1823638_sub_2_val_2.fq.gz</a:t>
            </a:r>
          </a:p>
          <a:p>
            <a:endParaRPr lang="en-US" dirty="0">
              <a:ea typeface="Courier" charset="0"/>
              <a:cs typeface="Courier" charset="0"/>
            </a:endParaRPr>
          </a:p>
          <a:p>
            <a:endParaRPr lang="en-US" dirty="0">
              <a:ea typeface="Courier" charset="0"/>
              <a:cs typeface="Courier" charset="0"/>
            </a:endParaRPr>
          </a:p>
          <a:p>
            <a:r>
              <a:rPr lang="en-US" sz="2000" b="1" dirty="0">
                <a:ea typeface="Courier" charset="0"/>
                <a:cs typeface="Courier" charset="0"/>
              </a:rPr>
              <a:t>Output:</a:t>
            </a:r>
          </a:p>
          <a:p>
            <a:r>
              <a:rPr lang="en-GB" sz="2000" b="1" i="1" dirty="0"/>
              <a:t>				</a:t>
            </a:r>
          </a:p>
          <a:p>
            <a:r>
              <a:rPr lang="en-GB" sz="20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kallisto_output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/</a:t>
            </a:r>
          </a:p>
          <a:p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		abundance.h5  </a:t>
            </a:r>
          </a:p>
          <a:p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abundance.tsv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run_info.json</a:t>
            </a:r>
            <a:r>
              <a:rPr lang="en-GB" sz="20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GB" dirty="0">
                <a:latin typeface="Courier" charset="0"/>
                <a:ea typeface="Courier" charset="0"/>
                <a:cs typeface="Courier" charset="0"/>
              </a:rPr>
              <a:t>	</a:t>
            </a:r>
          </a:p>
        </p:txBody>
      </p:sp>
      <p:sp>
        <p:nvSpPr>
          <p:cNvPr id="11" name="Right Brace 10"/>
          <p:cNvSpPr/>
          <p:nvPr/>
        </p:nvSpPr>
        <p:spPr>
          <a:xfrm rot="16200000">
            <a:off x="3630404" y="2726662"/>
            <a:ext cx="215073" cy="668456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3295054" y="2689137"/>
            <a:ext cx="17974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Number of bootstraps</a:t>
            </a:r>
          </a:p>
        </p:txBody>
      </p:sp>
      <p:sp>
        <p:nvSpPr>
          <p:cNvPr id="14" name="Right Brace 13"/>
          <p:cNvSpPr/>
          <p:nvPr/>
        </p:nvSpPr>
        <p:spPr>
          <a:xfrm rot="16200000">
            <a:off x="6554484" y="645124"/>
            <a:ext cx="215073" cy="4829724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5975464" y="2697922"/>
            <a:ext cx="18753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>
                <a:solidFill>
                  <a:schemeClr val="accent5"/>
                </a:solidFill>
              </a:rPr>
              <a:t>Indexed transcriptome </a:t>
            </a:r>
            <a:endParaRPr lang="en-GB" sz="1400" dirty="0">
              <a:solidFill>
                <a:schemeClr val="accent5"/>
              </a:solidFill>
            </a:endParaRPr>
          </a:p>
        </p:txBody>
      </p:sp>
      <p:sp>
        <p:nvSpPr>
          <p:cNvPr id="16" name="Right Brace 15"/>
          <p:cNvSpPr/>
          <p:nvPr/>
        </p:nvSpPr>
        <p:spPr>
          <a:xfrm rot="5400000">
            <a:off x="2632968" y="2559984"/>
            <a:ext cx="215073" cy="2434726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53872" y="3834083"/>
            <a:ext cx="1409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Output directory</a:t>
            </a:r>
          </a:p>
        </p:txBody>
      </p:sp>
      <p:sp>
        <p:nvSpPr>
          <p:cNvPr id="18" name="Right Brace 17"/>
          <p:cNvSpPr/>
          <p:nvPr/>
        </p:nvSpPr>
        <p:spPr>
          <a:xfrm rot="5400000">
            <a:off x="5917680" y="1893745"/>
            <a:ext cx="215073" cy="3786701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/>
          <p:cNvSpPr txBox="1"/>
          <p:nvPr/>
        </p:nvSpPr>
        <p:spPr>
          <a:xfrm>
            <a:off x="5490427" y="3854558"/>
            <a:ext cx="13726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Trimmed Read 1</a:t>
            </a:r>
          </a:p>
        </p:txBody>
      </p:sp>
      <p:sp>
        <p:nvSpPr>
          <p:cNvPr id="20" name="Right Brace 19"/>
          <p:cNvSpPr/>
          <p:nvPr/>
        </p:nvSpPr>
        <p:spPr>
          <a:xfrm rot="5400000">
            <a:off x="9850827" y="1904974"/>
            <a:ext cx="215073" cy="3764245"/>
          </a:xfrm>
          <a:prstGeom prst="rightBrace">
            <a:avLst>
              <a:gd name="adj1" fmla="val 16510"/>
              <a:gd name="adj2" fmla="val 46212"/>
            </a:avLst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/>
          <p:cNvSpPr txBox="1"/>
          <p:nvPr/>
        </p:nvSpPr>
        <p:spPr>
          <a:xfrm>
            <a:off x="9420515" y="3854559"/>
            <a:ext cx="13726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Trimmed Read 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426396" y="4221415"/>
            <a:ext cx="4518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rgbClr val="C00000"/>
                </a:solidFill>
              </a:rPr>
              <a:t>Note </a:t>
            </a:r>
            <a:r>
              <a:rPr lang="en-GB" i="1">
                <a:solidFill>
                  <a:srgbClr val="C00000"/>
                </a:solidFill>
              </a:rPr>
              <a:t>command must be </a:t>
            </a:r>
            <a:r>
              <a:rPr lang="en-GB" i="1" dirty="0">
                <a:solidFill>
                  <a:srgbClr val="C00000"/>
                </a:solidFill>
              </a:rPr>
              <a:t>all </a:t>
            </a:r>
            <a:r>
              <a:rPr lang="en-GB" i="1">
                <a:solidFill>
                  <a:srgbClr val="C00000"/>
                </a:solidFill>
              </a:rPr>
              <a:t>on one </a:t>
            </a:r>
            <a:r>
              <a:rPr lang="en-GB" i="1" dirty="0">
                <a:solidFill>
                  <a:srgbClr val="C00000"/>
                </a:solidFill>
              </a:rPr>
              <a:t>single line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21B2CE0-671E-424B-AD82-F7049CE5D141}"/>
              </a:ext>
            </a:extLst>
          </p:cNvPr>
          <p:cNvSpPr/>
          <p:nvPr/>
        </p:nvSpPr>
        <p:spPr>
          <a:xfrm>
            <a:off x="339680" y="6551773"/>
            <a:ext cx="11301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7030A0"/>
                </a:solidFill>
              </a:rPr>
              <a:t>Russell S. Hamilton (</a:t>
            </a:r>
            <a:r>
              <a:rPr lang="en-GB" sz="1200" dirty="0">
                <a:solidFill>
                  <a:srgbClr val="7030A0"/>
                </a:solidFill>
                <a:hlinkClick r:id="rId3"/>
              </a:rPr>
              <a:t>rsh46@cam.ac.uk)</a:t>
            </a:r>
            <a:r>
              <a:rPr lang="en-GB" sz="1200" dirty="0">
                <a:solidFill>
                  <a:srgbClr val="7030A0"/>
                </a:solidFill>
              </a:rPr>
              <a:t>, Xiaohui Zhao (</a:t>
            </a:r>
            <a:r>
              <a:rPr lang="en-GB" sz="1200" dirty="0">
                <a:solidFill>
                  <a:srgbClr val="7030A0"/>
                </a:solidFill>
                <a:hlinkClick r:id="rId4"/>
              </a:rPr>
              <a:t>xz289@cam.ac.uk</a:t>
            </a:r>
            <a:r>
              <a:rPr lang="en-GB" sz="1200" dirty="0">
                <a:solidFill>
                  <a:srgbClr val="7030A0"/>
                </a:solidFill>
              </a:rPr>
              <a:t>) &amp; Malwina Prater (</a:t>
            </a:r>
            <a:r>
              <a:rPr lang="en-GB" sz="1200" dirty="0">
                <a:solidFill>
                  <a:srgbClr val="7030A0"/>
                </a:solidFill>
                <a:hlinkClick r:id="rId5"/>
              </a:rPr>
              <a:t>mn367@cam.ac.uk</a:t>
            </a:r>
            <a:r>
              <a:rPr lang="en-GB" sz="1200" dirty="0">
                <a:solidFill>
                  <a:srgbClr val="7030A0"/>
                </a:solidFill>
              </a:rPr>
              <a:t>)		 		</a:t>
            </a:r>
            <a:fld id="{68B1467A-48C7-1C4D-8954-BCB7813F472F}" type="slidenum">
              <a:rPr lang="en-GB" sz="1200" smtClean="0">
                <a:solidFill>
                  <a:srgbClr val="7030A0"/>
                </a:solidFill>
              </a:rPr>
              <a:t>9</a:t>
            </a:fld>
            <a:endParaRPr lang="en-GB" sz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775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</TotalTime>
  <Words>1386</Words>
  <Application>Microsoft Macintosh PowerPoint</Application>
  <PresentationFormat>Widescreen</PresentationFormat>
  <Paragraphs>282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Courier</vt:lpstr>
      <vt:lpstr>Monaco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Experimental 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Xiaohui Zhao</dc:creator>
  <cp:lastModifiedBy>rsh46</cp:lastModifiedBy>
  <cp:revision>40</cp:revision>
  <cp:lastPrinted>2019-07-02T22:09:12Z</cp:lastPrinted>
  <dcterms:created xsi:type="dcterms:W3CDTF">2019-07-02T14:17:41Z</dcterms:created>
  <dcterms:modified xsi:type="dcterms:W3CDTF">2019-07-03T09:15:20Z</dcterms:modified>
</cp:coreProperties>
</file>

<file path=docProps/thumbnail.jpeg>
</file>